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56" r:id="rId2"/>
    <p:sldId id="310" r:id="rId3"/>
    <p:sldId id="294" r:id="rId4"/>
    <p:sldId id="318" r:id="rId5"/>
    <p:sldId id="319" r:id="rId6"/>
    <p:sldId id="327" r:id="rId7"/>
    <p:sldId id="303" r:id="rId8"/>
    <p:sldId id="324" r:id="rId9"/>
    <p:sldId id="323" r:id="rId10"/>
    <p:sldId id="316" r:id="rId11"/>
    <p:sldId id="328" r:id="rId12"/>
    <p:sldId id="329" r:id="rId13"/>
    <p:sldId id="330" r:id="rId14"/>
    <p:sldId id="331" r:id="rId15"/>
    <p:sldId id="332" r:id="rId16"/>
    <p:sldId id="290" r:id="rId17"/>
    <p:sldId id="291" r:id="rId18"/>
    <p:sldId id="292" r:id="rId19"/>
    <p:sldId id="287" r:id="rId20"/>
    <p:sldId id="286" r:id="rId21"/>
    <p:sldId id="326" r:id="rId22"/>
    <p:sldId id="260" r:id="rId23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9" orient="horz" pos="3923" userDrawn="1">
          <p15:clr>
            <a:srgbClr val="A4A3A4"/>
          </p15:clr>
        </p15:guide>
        <p15:guide id="11" pos="272" userDrawn="1">
          <p15:clr>
            <a:srgbClr val="A4A3A4"/>
          </p15:clr>
        </p15:guide>
        <p15:guide id="12" pos="7408" userDrawn="1">
          <p15:clr>
            <a:srgbClr val="A4A3A4"/>
          </p15:clr>
        </p15:guide>
        <p15:guide id="14" pos="3961" userDrawn="1">
          <p15:clr>
            <a:srgbClr val="A4A3A4"/>
          </p15:clr>
        </p15:guide>
        <p15:guide id="15" pos="3719" userDrawn="1">
          <p15:clr>
            <a:srgbClr val="A4A3A4"/>
          </p15:clr>
        </p15:guide>
        <p15:guide id="17" orient="horz" pos="2309" userDrawn="1">
          <p15:clr>
            <a:srgbClr val="A4A3A4"/>
          </p15:clr>
        </p15:guide>
        <p15:guide id="18" orient="horz" pos="691" userDrawn="1">
          <p15:clr>
            <a:srgbClr val="A4A3A4"/>
          </p15:clr>
        </p15:guide>
        <p15:guide id="19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60B16"/>
    <a:srgbClr val="E2001A"/>
    <a:srgbClr val="7B7B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3296810-A885-4BE3-A3E7-6D5BEEA58F35}"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843" autoAdjust="0"/>
    <p:restoredTop sz="95032" autoAdjust="0"/>
  </p:normalViewPr>
  <p:slideViewPr>
    <p:cSldViewPr showGuides="1">
      <p:cViewPr>
        <p:scale>
          <a:sx n="100" d="100"/>
          <a:sy n="100" d="100"/>
        </p:scale>
        <p:origin x="48" y="208"/>
      </p:cViewPr>
      <p:guideLst>
        <p:guide orient="horz" pos="3923"/>
        <p:guide pos="272"/>
        <p:guide pos="7408"/>
        <p:guide pos="3961"/>
        <p:guide pos="3719"/>
        <p:guide orient="horz" pos="2309"/>
        <p:guide orient="horz" pos="691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11" d="100"/>
        <a:sy n="111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notesMaster" Target="notesMasters/notesMaster1.xml"/><Relationship Id="rId25" Type="http://schemas.openxmlformats.org/officeDocument/2006/relationships/handoutMaster" Target="handoutMasters/handoutMaster1.xml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438C09-52C8-E244-A6D3-4B20B6F647FD}" type="datetimeFigureOut">
              <a:rPr lang="en-US" smtClean="0"/>
              <a:t>9/1/16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910208-73B9-084D-BAEA-2C1EDCC0FE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4136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C0BB2D-473E-4001-AEF2-40B6F6C8E08C}" type="datetimeFigureOut">
              <a:rPr lang="de-CH" smtClean="0"/>
              <a:t>01.09.16</a:t>
            </a:fld>
            <a:endParaRPr lang="de-CH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CH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E15CF0-5FCF-41C9-B381-1D3C8AC05A9A}" type="slidenum">
              <a:rPr lang="de-CH" smtClean="0"/>
              <a:t>‹#›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12220461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r>
              <a:rPr lang="en-US"/>
              <a:t>----- Meeting Notes (08/03/16 12:04) -----</a:t>
            </a:r>
          </a:p>
          <a:p>
            <a:r>
              <a:rPr lang="en-US"/>
              <a:t>Change Phase J stoirage pledge to 2300 instead 2000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E15CF0-5FCF-41C9-B381-1D3C8AC05A9A}" type="slidenum">
              <a:rPr lang="de-CH" smtClean="0"/>
              <a:t>18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405868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4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4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4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emf"/><Relationship Id="rId3" Type="http://schemas.openxmlformats.org/officeDocument/2006/relationships/image" Target="../media/image1.emf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4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 descr="CopertinaAR20113stesa.pdf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5018" b="4165"/>
          <a:stretch/>
        </p:blipFill>
        <p:spPr>
          <a:xfrm>
            <a:off x="0" y="1236663"/>
            <a:ext cx="12192000" cy="219233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31800" y="3429000"/>
            <a:ext cx="11328400" cy="1079500"/>
          </a:xfrm>
        </p:spPr>
        <p:txBody>
          <a:bodyPr lIns="0" tIns="0" rIns="0" bIns="0" anchor="b" anchorCtr="0">
            <a:noAutofit/>
          </a:bodyPr>
          <a:lstStyle>
            <a:lvl1pPr algn="l">
              <a:lnSpc>
                <a:spcPct val="100000"/>
              </a:lnSpc>
              <a:defRPr sz="28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431800" y="4508500"/>
            <a:ext cx="11328400" cy="2160588"/>
          </a:xfrm>
        </p:spPr>
        <p:txBody>
          <a:bodyPr lIns="0" tIns="180000" rIns="0" bIns="0" anchor="t" anchorCtr="0">
            <a:normAutofit/>
          </a:bodyPr>
          <a:lstStyle>
            <a:lvl1pPr marL="0" indent="0" algn="l">
              <a:spcBef>
                <a:spcPts val="0"/>
              </a:spcBef>
              <a:spcAft>
                <a:spcPts val="300"/>
              </a:spcAft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smtClean="0"/>
              <a:t>Click to edit Master subtitle style</a:t>
            </a:r>
            <a:endParaRPr lang="en-US" noProof="0" dirty="0"/>
          </a:p>
        </p:txBody>
      </p:sp>
      <p:cxnSp>
        <p:nvCxnSpPr>
          <p:cNvPr id="22" name="Gerade Verbindung 10"/>
          <p:cNvCxnSpPr/>
          <p:nvPr userDrawn="1"/>
        </p:nvCxnSpPr>
        <p:spPr>
          <a:xfrm>
            <a:off x="0" y="3429000"/>
            <a:ext cx="12192000" cy="0"/>
          </a:xfrm>
          <a:prstGeom prst="line">
            <a:avLst/>
          </a:prstGeom>
          <a:ln w="288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7" descr="CSCS_RGB.eps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6153" y="319926"/>
            <a:ext cx="2521228" cy="705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9" descr="eth_logo_kurz_pos.eps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05222" y="462174"/>
            <a:ext cx="948151" cy="154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55720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63" b="20363"/>
          <a:stretch/>
        </p:blipFill>
        <p:spPr bwMode="auto">
          <a:xfrm>
            <a:off x="0" y="1236663"/>
            <a:ext cx="12192000" cy="219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31800" y="3429000"/>
            <a:ext cx="11328400" cy="1079500"/>
          </a:xfrm>
        </p:spPr>
        <p:txBody>
          <a:bodyPr lIns="0" tIns="0" rIns="0" bIns="0" anchor="b" anchorCtr="0">
            <a:noAutofit/>
          </a:bodyPr>
          <a:lstStyle>
            <a:lvl1pPr algn="l">
              <a:lnSpc>
                <a:spcPct val="100000"/>
              </a:lnSpc>
              <a:defRPr sz="28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431800" y="4508500"/>
            <a:ext cx="11328400" cy="2160588"/>
          </a:xfrm>
        </p:spPr>
        <p:txBody>
          <a:bodyPr lIns="0" tIns="180000" rIns="0" bIns="0" anchor="t" anchorCtr="0">
            <a:normAutofit/>
          </a:bodyPr>
          <a:lstStyle>
            <a:lvl1pPr marL="0" indent="0" algn="l">
              <a:spcBef>
                <a:spcPts val="0"/>
              </a:spcBef>
              <a:spcAft>
                <a:spcPts val="300"/>
              </a:spcAft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smtClean="0"/>
              <a:t>Click to edit Master subtitle style</a:t>
            </a:r>
            <a:endParaRPr lang="en-US" noProof="0" dirty="0"/>
          </a:p>
        </p:txBody>
      </p:sp>
      <p:cxnSp>
        <p:nvCxnSpPr>
          <p:cNvPr id="22" name="Gerade Verbindung 10"/>
          <p:cNvCxnSpPr/>
          <p:nvPr userDrawn="1"/>
        </p:nvCxnSpPr>
        <p:spPr>
          <a:xfrm>
            <a:off x="0" y="3429000"/>
            <a:ext cx="12192000" cy="0"/>
          </a:xfrm>
          <a:prstGeom prst="line">
            <a:avLst/>
          </a:prstGeom>
          <a:ln w="288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CSCS_RGB.eps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6153" y="319926"/>
            <a:ext cx="2521228" cy="705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9" descr="eth_logo_kurz_pos.eps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05222" y="462174"/>
            <a:ext cx="948151" cy="154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75297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11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44" b="17065"/>
          <a:stretch/>
        </p:blipFill>
        <p:spPr>
          <a:xfrm>
            <a:off x="0" y="1236663"/>
            <a:ext cx="12192000" cy="219233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31800" y="3429000"/>
            <a:ext cx="11328400" cy="1079500"/>
          </a:xfrm>
        </p:spPr>
        <p:txBody>
          <a:bodyPr lIns="0" tIns="0" rIns="0" bIns="0" anchor="b" anchorCtr="0">
            <a:noAutofit/>
          </a:bodyPr>
          <a:lstStyle>
            <a:lvl1pPr algn="l">
              <a:lnSpc>
                <a:spcPct val="100000"/>
              </a:lnSpc>
              <a:defRPr sz="28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431800" y="4508500"/>
            <a:ext cx="11328400" cy="2160588"/>
          </a:xfrm>
        </p:spPr>
        <p:txBody>
          <a:bodyPr lIns="0" tIns="180000" rIns="0" bIns="0" anchor="t" anchorCtr="0">
            <a:normAutofit/>
          </a:bodyPr>
          <a:lstStyle>
            <a:lvl1pPr marL="0" indent="0" algn="l">
              <a:spcBef>
                <a:spcPts val="0"/>
              </a:spcBef>
              <a:spcAft>
                <a:spcPts val="300"/>
              </a:spcAft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smtClean="0"/>
              <a:t>Click to edit Master subtitle style</a:t>
            </a:r>
            <a:endParaRPr lang="en-US" noProof="0" dirty="0"/>
          </a:p>
        </p:txBody>
      </p:sp>
      <p:cxnSp>
        <p:nvCxnSpPr>
          <p:cNvPr id="22" name="Gerade Verbindung 10"/>
          <p:cNvCxnSpPr/>
          <p:nvPr userDrawn="1"/>
        </p:nvCxnSpPr>
        <p:spPr>
          <a:xfrm>
            <a:off x="0" y="3429000"/>
            <a:ext cx="12192000" cy="0"/>
          </a:xfrm>
          <a:prstGeom prst="line">
            <a:avLst/>
          </a:prstGeom>
          <a:ln w="288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7" descr="CSCS_RGB.eps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6153" y="319926"/>
            <a:ext cx="2521228" cy="705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9" descr="eth_logo_kurz_pos.eps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05222" y="462174"/>
            <a:ext cx="948151" cy="154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75297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31800" y="2349500"/>
            <a:ext cx="11328400" cy="1079500"/>
          </a:xfrm>
        </p:spPr>
        <p:txBody>
          <a:bodyPr lIns="0" tIns="0" rIns="0" bIns="72000" anchor="b" anchorCtr="0">
            <a:noAutofit/>
          </a:bodyPr>
          <a:lstStyle>
            <a:lvl1pPr algn="l">
              <a:lnSpc>
                <a:spcPct val="100000"/>
              </a:lnSpc>
              <a:defRPr sz="28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cxnSp>
        <p:nvCxnSpPr>
          <p:cNvPr id="22" name="Gerade Verbindung 10"/>
          <p:cNvCxnSpPr/>
          <p:nvPr userDrawn="1"/>
        </p:nvCxnSpPr>
        <p:spPr>
          <a:xfrm>
            <a:off x="0" y="3429000"/>
            <a:ext cx="12192000" cy="0"/>
          </a:xfrm>
          <a:prstGeom prst="line">
            <a:avLst/>
          </a:prstGeom>
          <a:ln w="288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7" descr="CSCS_RGB.eps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6153" y="319926"/>
            <a:ext cx="2521228" cy="705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9" descr="eth_logo_kurz_pos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05222" y="462174"/>
            <a:ext cx="948151" cy="154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6809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31800" y="46039"/>
            <a:ext cx="11328400" cy="862012"/>
          </a:xfrm>
        </p:spPr>
        <p:txBody>
          <a:bodyPr wrap="none" tIns="0" anchor="b" anchorCtr="0">
            <a:noAutofit/>
          </a:bodyPr>
          <a:lstStyle>
            <a:lvl1pPr>
              <a:defRPr sz="2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31800" y="1087439"/>
            <a:ext cx="11328400" cy="5140325"/>
          </a:xfrm>
        </p:spPr>
        <p:txBody>
          <a:bodyPr tIns="57600"/>
          <a:lstStyle>
            <a:lvl2pPr>
              <a:spcBef>
                <a:spcPts val="0"/>
              </a:spcBef>
              <a:defRPr/>
            </a:lvl2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  <p:sp>
        <p:nvSpPr>
          <p:cNvPr id="10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967541" y="6456392"/>
            <a:ext cx="4116579" cy="144016"/>
          </a:xfrm>
          <a:prstGeom prst="rect">
            <a:avLst/>
          </a:prstGeom>
        </p:spPr>
        <p:txBody>
          <a:bodyPr vert="horz" lIns="0" tIns="0" rIns="72000" bIns="0" rtlCol="0" anchor="ctr"/>
          <a:lstStyle>
            <a:lvl1pPr algn="r">
              <a:defRPr sz="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noProof="0" smtClean="0"/>
              <a:t>Insert_Footer</a:t>
            </a:r>
            <a:endParaRPr lang="en-US" noProof="0" dirty="0"/>
          </a:p>
        </p:txBody>
      </p:sp>
      <p:sp>
        <p:nvSpPr>
          <p:cNvPr id="11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096000" y="6456393"/>
            <a:ext cx="384043" cy="144016"/>
          </a:xfrm>
          <a:prstGeom prst="rect">
            <a:avLst/>
          </a:prstGeom>
        </p:spPr>
        <p:txBody>
          <a:bodyPr vert="horz" lIns="72000" tIns="0" rIns="0" bIns="0" rtlCol="0" anchor="ctr"/>
          <a:lstStyle>
            <a:lvl1pPr algn="l">
              <a:defRPr sz="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69C859BB-BF0B-4BDC-BBD4-42B4A100F88B}" type="slidenum">
              <a:rPr lang="de-CH" smtClean="0"/>
              <a:pPr/>
              <a:t>‹#›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4667921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31800" y="1087438"/>
            <a:ext cx="5471584" cy="5140325"/>
          </a:xfrm>
        </p:spPr>
        <p:txBody>
          <a:bodyPr tIns="72000">
            <a:normAutofit/>
          </a:bodyPr>
          <a:lstStyle>
            <a:lvl1pPr>
              <a:defRPr sz="2000"/>
            </a:lvl1pPr>
            <a:lvl2pPr>
              <a:spcBef>
                <a:spcPts val="0"/>
              </a:spcBef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288617" y="1087438"/>
            <a:ext cx="5471583" cy="5140325"/>
          </a:xfrm>
        </p:spPr>
        <p:txBody>
          <a:bodyPr tIns="72000">
            <a:normAutofit/>
          </a:bodyPr>
          <a:lstStyle>
            <a:lvl1pPr>
              <a:defRPr sz="2000"/>
            </a:lvl1pPr>
            <a:lvl2pPr>
              <a:spcBef>
                <a:spcPts val="0"/>
              </a:spcBef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967541" y="6456392"/>
            <a:ext cx="4116579" cy="144016"/>
          </a:xfrm>
          <a:prstGeom prst="rect">
            <a:avLst/>
          </a:prstGeom>
        </p:spPr>
        <p:txBody>
          <a:bodyPr vert="horz" lIns="0" tIns="0" rIns="72000" bIns="0" rtlCol="0" anchor="ctr"/>
          <a:lstStyle>
            <a:lvl1pPr algn="r">
              <a:defRPr sz="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noProof="0" smtClean="0"/>
              <a:t>Insert_Footer</a:t>
            </a:r>
            <a:endParaRPr lang="en-US" noProof="0" dirty="0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096000" y="6456393"/>
            <a:ext cx="384043" cy="144016"/>
          </a:xfrm>
          <a:prstGeom prst="rect">
            <a:avLst/>
          </a:prstGeom>
        </p:spPr>
        <p:txBody>
          <a:bodyPr vert="horz" lIns="72000" tIns="0" rIns="0" bIns="0" rtlCol="0" anchor="ctr"/>
          <a:lstStyle>
            <a:lvl1pPr algn="l">
              <a:defRPr sz="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69C859BB-BF0B-4BDC-BBD4-42B4A100F88B}" type="slidenum">
              <a:rPr lang="de-CH" smtClean="0"/>
              <a:pPr/>
              <a:t>‹#›</a:t>
            </a:fld>
            <a:endParaRPr lang="de-CH" dirty="0"/>
          </a:p>
        </p:txBody>
      </p:sp>
      <p:sp>
        <p:nvSpPr>
          <p:cNvPr id="11" name="Titel 1"/>
          <p:cNvSpPr>
            <a:spLocks noGrp="1"/>
          </p:cNvSpPr>
          <p:nvPr>
            <p:ph type="title"/>
          </p:nvPr>
        </p:nvSpPr>
        <p:spPr>
          <a:xfrm>
            <a:off x="431800" y="46039"/>
            <a:ext cx="11328400" cy="862012"/>
          </a:xfrm>
        </p:spPr>
        <p:txBody>
          <a:bodyPr wrap="none" tIns="0" anchor="b" anchorCtr="0">
            <a:noAutofit/>
          </a:bodyPr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1574691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Insert_Footer</a:t>
            </a:r>
            <a:endParaRPr lang="en-US" noProof="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859BB-BF0B-4BDC-BBD4-42B4A100F88B}" type="slidenum">
              <a:rPr lang="de-CH" smtClean="0"/>
              <a:t>‹#›</a:t>
            </a:fld>
            <a:endParaRPr lang="de-CH"/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431800" y="46039"/>
            <a:ext cx="11328400" cy="862012"/>
          </a:xfrm>
        </p:spPr>
        <p:txBody>
          <a:bodyPr wrap="none" tIns="0" anchor="b" anchorCtr="0">
            <a:noAutofit/>
          </a:bodyPr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6743110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Insert_Footer</a:t>
            </a:r>
            <a:endParaRPr lang="en-US" noProof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859BB-BF0B-4BDC-BBD4-42B4A100F88B}" type="slidenum">
              <a:rPr lang="de-CH" smtClean="0"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111139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1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6156" b="7446"/>
          <a:stretch/>
        </p:blipFill>
        <p:spPr>
          <a:xfrm>
            <a:off x="0" y="1231900"/>
            <a:ext cx="12192000" cy="21971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431800" y="3429000"/>
            <a:ext cx="11328400" cy="1079500"/>
          </a:xfrm>
        </p:spPr>
        <p:txBody>
          <a:bodyPr lIns="0" tIns="0" rIns="0" bIns="0" anchor="b" anchorCtr="0">
            <a:noAutofit/>
          </a:bodyPr>
          <a:lstStyle>
            <a:lvl1pPr algn="l">
              <a:lnSpc>
                <a:spcPct val="100000"/>
              </a:lnSpc>
              <a:defRPr sz="28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noProof="0" dirty="0" smtClean="0"/>
              <a:t>Thank you for your attention.</a:t>
            </a:r>
            <a:endParaRPr lang="en-US" noProof="0" dirty="0"/>
          </a:p>
        </p:txBody>
      </p:sp>
      <p:cxnSp>
        <p:nvCxnSpPr>
          <p:cNvPr id="22" name="Gerade Verbindung 10"/>
          <p:cNvCxnSpPr/>
          <p:nvPr userDrawn="1"/>
        </p:nvCxnSpPr>
        <p:spPr>
          <a:xfrm>
            <a:off x="0" y="3429000"/>
            <a:ext cx="12192000" cy="0"/>
          </a:xfrm>
          <a:prstGeom prst="line">
            <a:avLst/>
          </a:prstGeom>
          <a:ln w="288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7" descr="CSCS_RGB.eps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6153" y="319926"/>
            <a:ext cx="2521228" cy="705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9" descr="eth_logo_kurz_pos.eps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05222" y="462174"/>
            <a:ext cx="948151" cy="154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405939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.emf"/><Relationship Id="rId12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31800" y="46039"/>
            <a:ext cx="11328400" cy="862012"/>
          </a:xfrm>
          <a:prstGeom prst="rect">
            <a:avLst/>
          </a:prstGeom>
        </p:spPr>
        <p:txBody>
          <a:bodyPr vert="horz" lIns="0" tIns="45720" rIns="0" bIns="72000" rtlCol="0" anchor="b" anchorCtr="0">
            <a:normAutofit/>
          </a:bodyPr>
          <a:lstStyle/>
          <a:p>
            <a:r>
              <a:rPr lang="en-US" noProof="0" dirty="0" err="1" smtClean="0"/>
              <a:t>Titelmasterformat</a:t>
            </a:r>
            <a:r>
              <a:rPr lang="en-US" noProof="0" dirty="0" smtClean="0"/>
              <a:t> </a:t>
            </a:r>
            <a:r>
              <a:rPr lang="en-US" noProof="0" dirty="0" err="1" smtClean="0"/>
              <a:t>durch</a:t>
            </a:r>
            <a:r>
              <a:rPr lang="en-US" noProof="0" dirty="0" smtClean="0"/>
              <a:t> </a:t>
            </a:r>
            <a:r>
              <a:rPr lang="en-US" noProof="0" dirty="0" err="1" smtClean="0"/>
              <a:t>Klicken</a:t>
            </a:r>
            <a:r>
              <a:rPr lang="en-US" noProof="0" dirty="0" smtClean="0"/>
              <a:t> </a:t>
            </a:r>
            <a:r>
              <a:rPr lang="en-US" noProof="0" dirty="0" err="1" smtClean="0"/>
              <a:t>bearbeiten</a:t>
            </a:r>
            <a:endParaRPr lang="en-US" noProof="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31800" y="1087439"/>
            <a:ext cx="11328400" cy="5005859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noProof="0" dirty="0" err="1" smtClean="0"/>
              <a:t>Textmasterformat</a:t>
            </a:r>
            <a:r>
              <a:rPr lang="en-US" noProof="0" dirty="0" smtClean="0"/>
              <a:t> </a:t>
            </a:r>
            <a:r>
              <a:rPr lang="en-US" noProof="0" dirty="0" err="1" smtClean="0"/>
              <a:t>bearbeiten</a:t>
            </a:r>
            <a:endParaRPr lang="en-US" noProof="0" dirty="0" smtClean="0"/>
          </a:p>
          <a:p>
            <a:pPr lvl="1"/>
            <a:r>
              <a:rPr lang="en-US" noProof="0" dirty="0" err="1" smtClean="0"/>
              <a:t>Zweite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 smtClean="0"/>
          </a:p>
          <a:p>
            <a:pPr lvl="2"/>
            <a:r>
              <a:rPr lang="en-US" noProof="0" dirty="0" err="1" smtClean="0"/>
              <a:t>Dritte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 smtClean="0"/>
          </a:p>
          <a:p>
            <a:pPr lvl="3"/>
            <a:r>
              <a:rPr lang="en-US" noProof="0" dirty="0" err="1" smtClean="0"/>
              <a:t>Vierte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 smtClean="0"/>
          </a:p>
          <a:p>
            <a:pPr lvl="4"/>
            <a:r>
              <a:rPr lang="en-US" noProof="0" dirty="0" err="1" smtClean="0"/>
              <a:t>Fünfte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967541" y="6456392"/>
            <a:ext cx="4116579" cy="144016"/>
          </a:xfrm>
          <a:prstGeom prst="rect">
            <a:avLst/>
          </a:prstGeom>
        </p:spPr>
        <p:txBody>
          <a:bodyPr vert="horz" lIns="0" tIns="0" rIns="72000" bIns="0" rtlCol="0" anchor="ctr"/>
          <a:lstStyle>
            <a:lvl1pPr algn="r">
              <a:defRPr sz="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noProof="0" smtClean="0"/>
              <a:t>Insert_Footer</a:t>
            </a:r>
            <a:endParaRPr lang="en-US" noProof="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096000" y="6456393"/>
            <a:ext cx="384043" cy="144016"/>
          </a:xfrm>
          <a:prstGeom prst="rect">
            <a:avLst/>
          </a:prstGeom>
        </p:spPr>
        <p:txBody>
          <a:bodyPr vert="horz" lIns="72000" tIns="0" rIns="0" bIns="0" rtlCol="0" anchor="ctr"/>
          <a:lstStyle>
            <a:lvl1pPr algn="l">
              <a:defRPr sz="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69C859BB-BF0B-4BDC-BBD4-42B4A100F88B}" type="slidenum">
              <a:rPr lang="de-CH" smtClean="0"/>
              <a:pPr/>
              <a:t>‹#›</a:t>
            </a:fld>
            <a:endParaRPr lang="de-CH" dirty="0"/>
          </a:p>
        </p:txBody>
      </p:sp>
      <p:cxnSp>
        <p:nvCxnSpPr>
          <p:cNvPr id="8" name="Gerade Verbindung 7"/>
          <p:cNvCxnSpPr/>
          <p:nvPr/>
        </p:nvCxnSpPr>
        <p:spPr>
          <a:xfrm>
            <a:off x="6096000" y="6456392"/>
            <a:ext cx="0" cy="144016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14" descr="eth_logo_kurz_pos.eps"/>
          <p:cNvPicPr>
            <a:picLocks noChangeAspect="1"/>
          </p:cNvPicPr>
          <p:nvPr userDrawn="1"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48213" y="6458507"/>
            <a:ext cx="815851" cy="133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6" descr="CSCS_2_RGB.eps"/>
          <p:cNvPicPr>
            <a:picLocks noChangeAspect="1"/>
          </p:cNvPicPr>
          <p:nvPr userDrawn="1"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2483" y="6302962"/>
            <a:ext cx="1081257" cy="439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76007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71" r:id="rId2"/>
    <p:sldLayoutId id="2147483672" r:id="rId3"/>
    <p:sldLayoutId id="2147483662" r:id="rId4"/>
    <p:sldLayoutId id="2147483670" r:id="rId5"/>
    <p:sldLayoutId id="2147483652" r:id="rId6"/>
    <p:sldLayoutId id="2147483654" r:id="rId7"/>
    <p:sldLayoutId id="2147483655" r:id="rId8"/>
    <p:sldLayoutId id="2147483664" r:id="rId9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2600" b="1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spcAft>
          <a:spcPts val="600"/>
        </a:spcAft>
        <a:buClr>
          <a:srgbClr val="A60B16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ts val="0"/>
        </a:spcBef>
        <a:buClr>
          <a:srgbClr val="A60B16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A60B16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A60B16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A60B16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CHIPP - CSCS F2F meeting</a:t>
            </a:r>
            <a:endParaRPr lang="de-CH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 smtClean="0"/>
              <a:t>ETHZ, Zürich</a:t>
            </a:r>
            <a:endParaRPr lang="en-US" dirty="0"/>
          </a:p>
          <a:p>
            <a:r>
              <a:rPr lang="en-US" dirty="0" smtClean="0"/>
              <a:t>September 1</a:t>
            </a:r>
            <a:r>
              <a:rPr lang="en-US" baseline="30000" dirty="0" smtClean="0"/>
              <a:t>st</a:t>
            </a:r>
            <a:r>
              <a:rPr lang="en-US" dirty="0" smtClean="0"/>
              <a:t> ,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5292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Operations – Updates since march 2016: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9C859BB-BF0B-4BDC-BBD4-42B4A100F88B}" type="slidenum">
              <a:rPr lang="de-CH" smtClean="0"/>
              <a:pPr/>
              <a:t>10</a:t>
            </a:fld>
            <a:endParaRPr lang="de-CH" dirty="0"/>
          </a:p>
        </p:txBody>
      </p:sp>
      <p:sp>
        <p:nvSpPr>
          <p:cNvPr id="12" name="Rectangle 11"/>
          <p:cNvSpPr/>
          <p:nvPr/>
        </p:nvSpPr>
        <p:spPr>
          <a:xfrm>
            <a:off x="384042" y="3280916"/>
            <a:ext cx="1132858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buFont typeface="Arial" charset="0"/>
              <a:buChar char="•"/>
            </a:pPr>
            <a:r>
              <a:rPr lang="en-US" dirty="0"/>
              <a:t>BDII reinstalled in HA mode with </a:t>
            </a:r>
            <a:r>
              <a:rPr lang="en-US" dirty="0" err="1"/>
              <a:t>Keepalived</a:t>
            </a:r>
            <a:r>
              <a:rPr lang="en-US" dirty="0"/>
              <a:t> and floating </a:t>
            </a:r>
            <a:r>
              <a:rPr lang="en-US" dirty="0" err="1"/>
              <a:t>Ips</a:t>
            </a:r>
            <a:endParaRPr lang="en-US" dirty="0"/>
          </a:p>
          <a:p>
            <a:pPr marL="1200150" lvl="2" indent="-285750">
              <a:buFont typeface="Arial" charset="0"/>
              <a:buChar char="•"/>
            </a:pPr>
            <a:r>
              <a:rPr lang="en-US" dirty="0"/>
              <a:t>3 BDII with 3 floating </a:t>
            </a:r>
            <a:r>
              <a:rPr lang="en-US" dirty="0" err="1"/>
              <a:t>ip</a:t>
            </a:r>
            <a:r>
              <a:rPr lang="en-US" dirty="0"/>
              <a:t> and load distribution (Round Robin), in case of failure </a:t>
            </a:r>
            <a:r>
              <a:rPr lang="en-US" dirty="0" err="1"/>
              <a:t>ip</a:t>
            </a:r>
            <a:r>
              <a:rPr lang="en-US" dirty="0"/>
              <a:t> will be moved to the one alive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dirty="0" err="1"/>
              <a:t>perfsonar</a:t>
            </a:r>
            <a:r>
              <a:rPr lang="en-US" dirty="0"/>
              <a:t> </a:t>
            </a:r>
            <a:r>
              <a:rPr lang="en-US" dirty="0" err="1"/>
              <a:t>puppetized</a:t>
            </a:r>
            <a:r>
              <a:rPr lang="en-US" dirty="0"/>
              <a:t> and reinstalled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dirty="0"/>
              <a:t>Using CSCS central log/dashboards/metrics facility</a:t>
            </a:r>
          </a:p>
          <a:p>
            <a:pPr marL="1200150" lvl="2" indent="-285750">
              <a:buFont typeface="Arial" charset="0"/>
              <a:buChar char="•"/>
            </a:pPr>
            <a:r>
              <a:rPr lang="en-US" dirty="0"/>
              <a:t>Mirroring to </a:t>
            </a:r>
            <a:r>
              <a:rPr lang="en-US" dirty="0" err="1"/>
              <a:t>log.lcg.cscs.ch</a:t>
            </a:r>
            <a:r>
              <a:rPr lang="en-US" dirty="0"/>
              <a:t>, </a:t>
            </a:r>
            <a:r>
              <a:rPr lang="en-US" dirty="0" err="1"/>
              <a:t>kibana.lcg.cscs.ch</a:t>
            </a:r>
            <a:r>
              <a:rPr lang="en-US" dirty="0"/>
              <a:t> and </a:t>
            </a:r>
            <a:r>
              <a:rPr lang="en-US" dirty="0" err="1"/>
              <a:t>graylog.lcg.cscs.ch</a:t>
            </a:r>
            <a:endParaRPr lang="en-US" dirty="0"/>
          </a:p>
          <a:p>
            <a:pPr marL="1200150" lvl="2" indent="-285750">
              <a:buFont typeface="Arial" charset="0"/>
              <a:buChar char="•"/>
            </a:pPr>
            <a:r>
              <a:rPr lang="en-US" dirty="0"/>
              <a:t>Local </a:t>
            </a:r>
            <a:r>
              <a:rPr lang="en-US" dirty="0" err="1"/>
              <a:t>elasticsearch</a:t>
            </a:r>
            <a:r>
              <a:rPr lang="en-US" dirty="0"/>
              <a:t> </a:t>
            </a:r>
            <a:r>
              <a:rPr lang="en-US" dirty="0" smtClean="0"/>
              <a:t>instances/local </a:t>
            </a:r>
            <a:r>
              <a:rPr lang="en-US" dirty="0" err="1"/>
              <a:t>kibana</a:t>
            </a:r>
            <a:r>
              <a:rPr lang="en-US" dirty="0"/>
              <a:t> </a:t>
            </a:r>
            <a:r>
              <a:rPr lang="en-US" dirty="0" smtClean="0"/>
              <a:t>dashboards (Demo)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dirty="0"/>
              <a:t>Allocated 1PB to </a:t>
            </a:r>
            <a:r>
              <a:rPr lang="en-US" dirty="0" err="1"/>
              <a:t>dCache</a:t>
            </a:r>
            <a:endParaRPr lang="en-US" dirty="0"/>
          </a:p>
          <a:p>
            <a:pPr marL="742950" lvl="1" indent="-285750">
              <a:buFont typeface="Arial" charset="0"/>
              <a:buChar char="•"/>
            </a:pPr>
            <a:r>
              <a:rPr lang="en-US" dirty="0"/>
              <a:t>Integrated the storage into the CSCS SAN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dirty="0"/>
              <a:t>New </a:t>
            </a:r>
            <a:r>
              <a:rPr lang="en-US" dirty="0" err="1"/>
              <a:t>CHIPPonCRAY</a:t>
            </a:r>
            <a:r>
              <a:rPr lang="en-US" dirty="0"/>
              <a:t> </a:t>
            </a:r>
            <a:r>
              <a:rPr lang="en-US" dirty="0" smtClean="0"/>
              <a:t>Scratch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043" y="973586"/>
            <a:ext cx="5750974" cy="209537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5062" y="973587"/>
            <a:ext cx="5406876" cy="2214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8654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GPFS Reads last year</a:t>
            </a:r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9C859BB-BF0B-4BDC-BBD4-42B4A100F88B}" type="slidenum">
              <a:rPr lang="de-CH" smtClean="0"/>
              <a:pPr/>
              <a:t>11</a:t>
            </a:fld>
            <a:endParaRPr lang="de-CH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193800"/>
            <a:ext cx="9436100" cy="447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507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GPFS Writes last year</a:t>
            </a:r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9C859BB-BF0B-4BDC-BBD4-42B4A100F88B}" type="slidenum">
              <a:rPr lang="de-CH" smtClean="0"/>
              <a:pPr/>
              <a:t>12</a:t>
            </a:fld>
            <a:endParaRPr lang="de-CH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206500"/>
            <a:ext cx="9448800" cy="444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6156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GPFS IOPS last year</a:t>
            </a:r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9C859BB-BF0B-4BDC-BBD4-42B4A100F88B}" type="slidenum">
              <a:rPr lang="de-CH" smtClean="0"/>
              <a:pPr/>
              <a:t>13</a:t>
            </a:fld>
            <a:endParaRPr lang="de-CH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4300" y="1193800"/>
            <a:ext cx="9423400" cy="447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825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Scratch performance during high load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noProof="0" smtClean="0"/>
              <a:t>Insert_Footer</a:t>
            </a:r>
            <a:endParaRPr lang="en-US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9C859BB-BF0B-4BDC-BBD4-42B4A100F88B}" type="slidenum">
              <a:rPr lang="de-CH" smtClean="0"/>
              <a:pPr/>
              <a:t>14</a:t>
            </a:fld>
            <a:endParaRPr lang="de-CH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440" y="1341848"/>
            <a:ext cx="8557090" cy="4680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46009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Operations – Main issues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charset="0"/>
              <a:buChar char="•"/>
            </a:pPr>
            <a:endParaRPr lang="en-US" dirty="0" smtClean="0"/>
          </a:p>
          <a:p>
            <a:pPr marL="285750" indent="-285750">
              <a:buFont typeface="Arial" charset="0"/>
              <a:buChar char="•"/>
            </a:pPr>
            <a:r>
              <a:rPr lang="en-US" dirty="0" err="1" smtClean="0"/>
              <a:t>Inodes</a:t>
            </a:r>
            <a:r>
              <a:rPr lang="en-US" dirty="0" smtClean="0"/>
              <a:t> </a:t>
            </a:r>
            <a:r>
              <a:rPr lang="en-US" dirty="0"/>
              <a:t>– April </a:t>
            </a:r>
            <a:r>
              <a:rPr lang="en-US" dirty="0" smtClean="0"/>
              <a:t>2016</a:t>
            </a:r>
          </a:p>
          <a:p>
            <a:pPr marL="685800" lvl="1">
              <a:buFont typeface="Arial" charset="0"/>
              <a:buChar char="•"/>
            </a:pPr>
            <a:r>
              <a:rPr lang="en-US" dirty="0" smtClean="0"/>
              <a:t>Set quota limits user based on </a:t>
            </a:r>
            <a:r>
              <a:rPr lang="en-US" dirty="0" err="1" smtClean="0"/>
              <a:t>fileset</a:t>
            </a:r>
            <a:endParaRPr lang="en-US" dirty="0" smtClean="0"/>
          </a:p>
          <a:p>
            <a:pPr marL="685800" lvl="1">
              <a:buFont typeface="Arial" charset="0"/>
              <a:buChar char="•"/>
            </a:pPr>
            <a:endParaRPr lang="en-US" dirty="0"/>
          </a:p>
          <a:p>
            <a:pPr marL="285750" indent="-285750">
              <a:buFont typeface="Arial" charset="0"/>
              <a:buChar char="•"/>
            </a:pPr>
            <a:r>
              <a:rPr lang="en-US" dirty="0"/>
              <a:t>Net-IB – </a:t>
            </a:r>
            <a:r>
              <a:rPr lang="en-US" dirty="0" smtClean="0"/>
              <a:t>June</a:t>
            </a:r>
          </a:p>
          <a:p>
            <a:pPr marL="685800" lvl="1">
              <a:buFont typeface="Arial" charset="0"/>
              <a:buChar char="•"/>
            </a:pPr>
            <a:r>
              <a:rPr lang="en-US" dirty="0"/>
              <a:t>R</a:t>
            </a:r>
            <a:r>
              <a:rPr lang="en-US" dirty="0" smtClean="0"/>
              <a:t>eplaced few cables </a:t>
            </a:r>
          </a:p>
          <a:p>
            <a:pPr marL="685800" lvl="1">
              <a:buFont typeface="Arial" charset="0"/>
              <a:buChar char="•"/>
            </a:pPr>
            <a:r>
              <a:rPr lang="en-US" dirty="0" smtClean="0"/>
              <a:t>OFED upgraded and </a:t>
            </a:r>
            <a:r>
              <a:rPr lang="en-US" dirty="0" err="1" smtClean="0"/>
              <a:t>alined</a:t>
            </a:r>
            <a:r>
              <a:rPr lang="en-US" dirty="0" smtClean="0"/>
              <a:t> around the cluster</a:t>
            </a:r>
          </a:p>
          <a:p>
            <a:pPr marL="685800" lvl="1">
              <a:buFont typeface="Arial" charset="0"/>
              <a:buChar char="•"/>
            </a:pPr>
            <a:r>
              <a:rPr lang="en-US" dirty="0" smtClean="0"/>
              <a:t>Datagram mode enable everywhere</a:t>
            </a:r>
          </a:p>
          <a:p>
            <a:pPr marL="685800" lvl="1">
              <a:buFont typeface="Arial" charset="0"/>
              <a:buChar char="•"/>
            </a:pPr>
            <a:endParaRPr lang="en-US" dirty="0"/>
          </a:p>
          <a:p>
            <a:pPr marL="285750" indent="-285750">
              <a:buFont typeface="Arial" charset="0"/>
              <a:buChar char="•"/>
            </a:pPr>
            <a:r>
              <a:rPr lang="en-US" dirty="0" err="1"/>
              <a:t>Lcg-util</a:t>
            </a:r>
            <a:r>
              <a:rPr lang="en-US" dirty="0"/>
              <a:t>/Scratch – </a:t>
            </a:r>
            <a:r>
              <a:rPr lang="en-US" dirty="0" smtClean="0"/>
              <a:t>July</a:t>
            </a:r>
          </a:p>
          <a:p>
            <a:pPr marL="685800" lvl="1">
              <a:buFont typeface="Arial" charset="0"/>
              <a:buChar char="•"/>
            </a:pPr>
            <a:r>
              <a:rPr lang="en-US" dirty="0" smtClean="0"/>
              <a:t>Moved to gfal2-util (VO related </a:t>
            </a:r>
            <a:r>
              <a:rPr lang="en-US" dirty="0" err="1" smtClean="0"/>
              <a:t>config</a:t>
            </a:r>
            <a:r>
              <a:rPr lang="en-US" dirty="0" smtClean="0"/>
              <a:t>)</a:t>
            </a:r>
          </a:p>
          <a:p>
            <a:pPr marL="685800" lvl="1">
              <a:buFont typeface="Arial" charset="0"/>
              <a:buChar char="•"/>
            </a:pPr>
            <a:r>
              <a:rPr lang="en-US" dirty="0" smtClean="0"/>
              <a:t>GPFS tuning for the new load</a:t>
            </a:r>
          </a:p>
          <a:p>
            <a:pPr marL="685800" lvl="1">
              <a:buFont typeface="Arial" charset="0"/>
              <a:buChar char="•"/>
            </a:pPr>
            <a:endParaRPr lang="en-US" dirty="0" smtClean="0"/>
          </a:p>
          <a:p>
            <a:pPr marL="685800" lvl="1">
              <a:buFont typeface="Arial" charset="0"/>
              <a:buChar char="•"/>
            </a:pPr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noProof="0" smtClean="0"/>
              <a:t>Insert_Footer</a:t>
            </a:r>
            <a:endParaRPr lang="en-US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9C859BB-BF0B-4BDC-BBD4-42B4A100F88B}" type="slidenum">
              <a:rPr lang="de-CH" smtClean="0"/>
              <a:pPr/>
              <a:t>15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5017391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Plans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9106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Plans – Phases of Phoenix</a:t>
            </a:r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9C859BB-BF0B-4BDC-BBD4-42B4A100F88B}" type="slidenum">
              <a:rPr lang="de-CH" smtClean="0"/>
              <a:pPr/>
              <a:t>17</a:t>
            </a:fld>
            <a:endParaRPr lang="de-CH" dirty="0"/>
          </a:p>
        </p:txBody>
      </p:sp>
      <p:grpSp>
        <p:nvGrpSpPr>
          <p:cNvPr id="8" name="Group 20"/>
          <p:cNvGrpSpPr/>
          <p:nvPr/>
        </p:nvGrpSpPr>
        <p:grpSpPr>
          <a:xfrm>
            <a:off x="879271" y="1340768"/>
            <a:ext cx="1965723" cy="214314"/>
            <a:chOff x="999306" y="2285992"/>
            <a:chExt cx="2098724" cy="215902"/>
          </a:xfrm>
        </p:grpSpPr>
        <p:cxnSp>
          <p:nvCxnSpPr>
            <p:cNvPr id="18" name="Straight Connector 4"/>
            <p:cNvCxnSpPr/>
            <p:nvPr/>
          </p:nvCxnSpPr>
          <p:spPr>
            <a:xfrm>
              <a:off x="999542" y="2500306"/>
              <a:ext cx="2098018" cy="1588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5400000" flipH="1" flipV="1">
              <a:off x="892385" y="2393707"/>
              <a:ext cx="214314" cy="47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5400000" flipH="1" flipV="1">
              <a:off x="2990638" y="2392913"/>
              <a:ext cx="214314" cy="47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19"/>
          <p:cNvGrpSpPr/>
          <p:nvPr/>
        </p:nvGrpSpPr>
        <p:grpSpPr>
          <a:xfrm>
            <a:off x="2820428" y="1340768"/>
            <a:ext cx="1965502" cy="214314"/>
            <a:chOff x="1044751" y="2438392"/>
            <a:chExt cx="2098488" cy="215902"/>
          </a:xfrm>
        </p:grpSpPr>
        <p:cxnSp>
          <p:nvCxnSpPr>
            <p:cNvPr id="16" name="Straight Connector 15"/>
            <p:cNvCxnSpPr/>
            <p:nvPr/>
          </p:nvCxnSpPr>
          <p:spPr>
            <a:xfrm>
              <a:off x="1044751" y="2652706"/>
              <a:ext cx="2098018" cy="1588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 flipV="1">
              <a:off x="3035847" y="2545313"/>
              <a:ext cx="214314" cy="47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21"/>
          <p:cNvGrpSpPr/>
          <p:nvPr/>
        </p:nvGrpSpPr>
        <p:grpSpPr>
          <a:xfrm>
            <a:off x="4760842" y="1340768"/>
            <a:ext cx="1965502" cy="214314"/>
            <a:chOff x="1044751" y="2438392"/>
            <a:chExt cx="2098488" cy="215902"/>
          </a:xfrm>
        </p:grpSpPr>
        <p:cxnSp>
          <p:nvCxnSpPr>
            <p:cNvPr id="14" name="Straight Connector 13"/>
            <p:cNvCxnSpPr/>
            <p:nvPr/>
          </p:nvCxnSpPr>
          <p:spPr>
            <a:xfrm>
              <a:off x="1044751" y="2652706"/>
              <a:ext cx="2098018" cy="1588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 flipH="1" flipV="1">
              <a:off x="3035847" y="2545313"/>
              <a:ext cx="214314" cy="47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24"/>
          <p:cNvGrpSpPr/>
          <p:nvPr/>
        </p:nvGrpSpPr>
        <p:grpSpPr>
          <a:xfrm>
            <a:off x="6700512" y="1340768"/>
            <a:ext cx="1965502" cy="214314"/>
            <a:chOff x="1044751" y="2438392"/>
            <a:chExt cx="2098488" cy="215902"/>
          </a:xfrm>
        </p:grpSpPr>
        <p:cxnSp>
          <p:nvCxnSpPr>
            <p:cNvPr id="12" name="Straight Connector 11"/>
            <p:cNvCxnSpPr/>
            <p:nvPr/>
          </p:nvCxnSpPr>
          <p:spPr>
            <a:xfrm>
              <a:off x="1044751" y="2652706"/>
              <a:ext cx="2098018" cy="1588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 flipV="1">
              <a:off x="3035847" y="2545313"/>
              <a:ext cx="214314" cy="47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TextBox 20"/>
          <p:cNvSpPr txBox="1"/>
          <p:nvPr/>
        </p:nvSpPr>
        <p:spPr>
          <a:xfrm>
            <a:off x="1522213" y="1126454"/>
            <a:ext cx="8410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2013</a:t>
            </a:r>
            <a:endParaRPr lang="en-US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3451039" y="1126454"/>
            <a:ext cx="8410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2014</a:t>
            </a:r>
            <a:endParaRPr lang="en-US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5379865" y="1126454"/>
            <a:ext cx="8410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2015</a:t>
            </a:r>
            <a:endParaRPr lang="en-US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7380128" y="1126454"/>
            <a:ext cx="8410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2016</a:t>
            </a:r>
            <a:endParaRPr lang="en-US" b="1" dirty="0"/>
          </a:p>
        </p:txBody>
      </p:sp>
      <p:sp>
        <p:nvSpPr>
          <p:cNvPr id="25" name="Rectangle 24"/>
          <p:cNvSpPr/>
          <p:nvPr/>
        </p:nvSpPr>
        <p:spPr>
          <a:xfrm>
            <a:off x="1279968" y="1760846"/>
            <a:ext cx="2016224" cy="5475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Phase H</a:t>
            </a:r>
            <a:endParaRPr lang="en-US" sz="1400" dirty="0"/>
          </a:p>
        </p:txBody>
      </p:sp>
      <p:sp>
        <p:nvSpPr>
          <p:cNvPr id="26" name="Rectangle 25"/>
          <p:cNvSpPr/>
          <p:nvPr/>
        </p:nvSpPr>
        <p:spPr>
          <a:xfrm>
            <a:off x="3296192" y="2480926"/>
            <a:ext cx="2016224" cy="5475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Phase J</a:t>
            </a:r>
            <a:endParaRPr lang="en-US" sz="1400" dirty="0"/>
          </a:p>
        </p:txBody>
      </p:sp>
      <p:cxnSp>
        <p:nvCxnSpPr>
          <p:cNvPr id="27" name="Straight Arrow Connector 26"/>
          <p:cNvCxnSpPr>
            <a:stCxn id="32" idx="3"/>
          </p:cNvCxnSpPr>
          <p:nvPr/>
        </p:nvCxnSpPr>
        <p:spPr>
          <a:xfrm>
            <a:off x="3296192" y="2034632"/>
            <a:ext cx="3528392" cy="1424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26" idx="3"/>
          </p:cNvCxnSpPr>
          <p:nvPr/>
        </p:nvCxnSpPr>
        <p:spPr>
          <a:xfrm>
            <a:off x="5312416" y="2754712"/>
            <a:ext cx="3353157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891950" y="1760846"/>
            <a:ext cx="436525" cy="547571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2864144" y="2480926"/>
            <a:ext cx="470481" cy="547571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Arrow Connector 30"/>
          <p:cNvCxnSpPr/>
          <p:nvPr/>
        </p:nvCxnSpPr>
        <p:spPr>
          <a:xfrm flipV="1">
            <a:off x="7254419" y="3517301"/>
            <a:ext cx="3377644" cy="2661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5312416" y="3201006"/>
            <a:ext cx="2016224" cy="5475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Phase K</a:t>
            </a:r>
            <a:endParaRPr lang="en-US" sz="1400" dirty="0"/>
          </a:p>
        </p:txBody>
      </p:sp>
      <p:sp>
        <p:nvSpPr>
          <p:cNvPr id="33" name="Rectangle 32"/>
          <p:cNvSpPr/>
          <p:nvPr/>
        </p:nvSpPr>
        <p:spPr>
          <a:xfrm>
            <a:off x="4880368" y="3201006"/>
            <a:ext cx="470481" cy="547571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7256632" y="4077072"/>
            <a:ext cx="1440160" cy="5475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Phase L</a:t>
            </a:r>
            <a:endParaRPr lang="en-US" sz="1400" dirty="0"/>
          </a:p>
        </p:txBody>
      </p:sp>
      <p:sp>
        <p:nvSpPr>
          <p:cNvPr id="35" name="Rectangle 34"/>
          <p:cNvSpPr/>
          <p:nvPr/>
        </p:nvSpPr>
        <p:spPr>
          <a:xfrm>
            <a:off x="6824584" y="4077072"/>
            <a:ext cx="470481" cy="547571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6" name="Group 24"/>
          <p:cNvGrpSpPr/>
          <p:nvPr/>
        </p:nvGrpSpPr>
        <p:grpSpPr>
          <a:xfrm>
            <a:off x="8667002" y="1334366"/>
            <a:ext cx="1965502" cy="214314"/>
            <a:chOff x="1044751" y="2438392"/>
            <a:chExt cx="2098488" cy="215902"/>
          </a:xfrm>
        </p:grpSpPr>
        <p:cxnSp>
          <p:nvCxnSpPr>
            <p:cNvPr id="37" name="Straight Connector 36"/>
            <p:cNvCxnSpPr/>
            <p:nvPr/>
          </p:nvCxnSpPr>
          <p:spPr>
            <a:xfrm>
              <a:off x="1044751" y="2652706"/>
              <a:ext cx="2098018" cy="1588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5400000" flipH="1" flipV="1">
              <a:off x="3035847" y="2545313"/>
              <a:ext cx="214314" cy="47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TextBox 38"/>
          <p:cNvSpPr txBox="1"/>
          <p:nvPr/>
        </p:nvSpPr>
        <p:spPr>
          <a:xfrm>
            <a:off x="9323967" y="1129903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2017</a:t>
            </a:r>
            <a:endParaRPr lang="en-US" b="1" dirty="0"/>
          </a:p>
        </p:txBody>
      </p:sp>
      <p:sp>
        <p:nvSpPr>
          <p:cNvPr id="40" name="Rectangle 39"/>
          <p:cNvSpPr/>
          <p:nvPr/>
        </p:nvSpPr>
        <p:spPr>
          <a:xfrm>
            <a:off x="8665573" y="4941168"/>
            <a:ext cx="1440160" cy="5475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Phase M</a:t>
            </a:r>
            <a:endParaRPr lang="en-US" sz="1400" dirty="0"/>
          </a:p>
        </p:txBody>
      </p:sp>
      <p:sp>
        <p:nvSpPr>
          <p:cNvPr id="41" name="Rectangle 40"/>
          <p:cNvSpPr/>
          <p:nvPr/>
        </p:nvSpPr>
        <p:spPr>
          <a:xfrm>
            <a:off x="8233525" y="4941168"/>
            <a:ext cx="470481" cy="547571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9" name="Straight Arrow Connector 48"/>
          <p:cNvCxnSpPr/>
          <p:nvPr/>
        </p:nvCxnSpPr>
        <p:spPr>
          <a:xfrm flipV="1">
            <a:off x="8704006" y="4330794"/>
            <a:ext cx="1928057" cy="1519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 flipV="1">
            <a:off x="10105733" y="5225999"/>
            <a:ext cx="526330" cy="414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 flipV="1">
            <a:off x="9192344" y="5544737"/>
            <a:ext cx="8504" cy="51720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8792522" y="6117936"/>
            <a:ext cx="7996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j-lt"/>
                <a:ea typeface="Baghdad" charset="-78"/>
                <a:cs typeface="Baghdad" charset="-78"/>
              </a:rPr>
              <a:t>NOW</a:t>
            </a:r>
            <a:endParaRPr lang="en-US" dirty="0">
              <a:latin typeface="+mj-lt"/>
              <a:ea typeface="Baghdad" charset="-78"/>
              <a:cs typeface="Baghdad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670579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Plans – Pledges</a:t>
            </a:r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9C859BB-BF0B-4BDC-BBD4-42B4A100F88B}" type="slidenum">
              <a:rPr lang="de-CH" smtClean="0"/>
              <a:pPr/>
              <a:t>18</a:t>
            </a:fld>
            <a:endParaRPr lang="de-CH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8765359"/>
              </p:ext>
            </p:extLst>
          </p:nvPr>
        </p:nvGraphicFramePr>
        <p:xfrm>
          <a:off x="551384" y="1374003"/>
          <a:ext cx="6060504" cy="2054997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2266976"/>
                <a:gridCol w="1773360"/>
                <a:gridCol w="2020168"/>
              </a:tblGrid>
              <a:tr h="811642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Phase</a:t>
                      </a:r>
                      <a:endParaRPr lang="en-US" sz="1200" dirty="0"/>
                    </a:p>
                  </a:txBody>
                  <a:tcPr marL="87782" marR="87782" marT="43891" marB="4389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Compute power</a:t>
                      </a:r>
                    </a:p>
                    <a:p>
                      <a:pPr algn="ctr"/>
                      <a:r>
                        <a:rPr lang="en-US" sz="1200" dirty="0" smtClean="0"/>
                        <a:t>pledged </a:t>
                      </a:r>
                    </a:p>
                    <a:p>
                      <a:pPr algn="ctr"/>
                      <a:r>
                        <a:rPr lang="en-US" sz="1200" dirty="0" smtClean="0"/>
                        <a:t>[HS06]</a:t>
                      </a:r>
                      <a:endParaRPr lang="en-US" sz="1200" dirty="0"/>
                    </a:p>
                  </a:txBody>
                  <a:tcPr marL="87782" marR="87782" marT="43891" marB="43891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Storage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pledged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 [TB]</a:t>
                      </a:r>
                    </a:p>
                    <a:p>
                      <a:pPr algn="ctr"/>
                      <a:endParaRPr lang="en-US" sz="1200" dirty="0"/>
                    </a:p>
                  </a:txBody>
                  <a:tcPr marL="87782" marR="87782" marT="43891" marB="43891"/>
                </a:tc>
              </a:tr>
              <a:tr h="24713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cs typeface="Avenir Black"/>
                        </a:rPr>
                        <a:t>  Phase </a:t>
                      </a:r>
                      <a:r>
                        <a:rPr lang="en-US" sz="140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cs typeface="Avenir Black"/>
                        </a:rPr>
                        <a:t>H </a:t>
                      </a:r>
                      <a:r>
                        <a:rPr lang="en-US" sz="1400" b="0" i="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cs typeface="Avenir Black"/>
                        </a:rPr>
                        <a:t>– April 2014</a:t>
                      </a:r>
                      <a:endParaRPr lang="en-US" sz="14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  <a:cs typeface="Avenir Black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cs typeface="Avenir Black"/>
                        </a:rPr>
                        <a:t>26000</a:t>
                      </a:r>
                      <a:endParaRPr lang="en-US" sz="14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  <a:cs typeface="Avenir Black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cs typeface="Avenir Black"/>
                        </a:rPr>
                        <a:t>1800</a:t>
                      </a:r>
                      <a:endParaRPr lang="en-US" sz="14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  <a:cs typeface="Avenir Black"/>
                      </a:endParaRPr>
                    </a:p>
                  </a:txBody>
                  <a:tcPr marL="0" marR="0" marT="0" marB="0" anchor="ctr"/>
                </a:tc>
              </a:tr>
              <a:tr h="24713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smtClean="0">
                          <a:effectLst/>
                          <a:latin typeface="+mn-lt"/>
                          <a:cs typeface="Avenir Black"/>
                        </a:rPr>
                        <a:t>  Phase </a:t>
                      </a:r>
                      <a:r>
                        <a:rPr lang="en-US" sz="1400" b="0" i="0" u="none" strike="noStrike" dirty="0">
                          <a:effectLst/>
                          <a:latin typeface="+mn-lt"/>
                          <a:cs typeface="Avenir Black"/>
                        </a:rPr>
                        <a:t>J </a:t>
                      </a:r>
                      <a:r>
                        <a:rPr lang="en-US" sz="1400" b="0" i="0" u="none" strike="noStrike" dirty="0" smtClean="0">
                          <a:effectLst/>
                          <a:latin typeface="+mn-lt"/>
                          <a:cs typeface="Avenir Black"/>
                        </a:rPr>
                        <a:t>– April 2015</a:t>
                      </a:r>
                      <a:endParaRPr lang="en-US" sz="1400" b="0" i="0" u="none" strike="noStrike" dirty="0">
                        <a:effectLst/>
                        <a:latin typeface="+mn-lt"/>
                        <a:cs typeface="Avenir Black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effectLst/>
                          <a:latin typeface="+mn-lt"/>
                          <a:cs typeface="Avenir Black"/>
                        </a:rPr>
                        <a:t>35000</a:t>
                      </a:r>
                      <a:endParaRPr lang="en-US" sz="1400" b="0" i="0" u="none" strike="noStrike" dirty="0">
                        <a:effectLst/>
                        <a:latin typeface="+mn-lt"/>
                        <a:cs typeface="Avenir Black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effectLst/>
                          <a:latin typeface="+mn-lt"/>
                          <a:cs typeface="Avenir Black"/>
                        </a:rPr>
                        <a:t>2300</a:t>
                      </a:r>
                      <a:endParaRPr lang="en-US" sz="1400" b="0" i="0" u="none" strike="noStrike" dirty="0">
                        <a:effectLst/>
                        <a:latin typeface="+mn-lt"/>
                        <a:cs typeface="Avenir Black"/>
                      </a:endParaRPr>
                    </a:p>
                  </a:txBody>
                  <a:tcPr marL="0" marR="0" marT="0" marB="0" anchor="ctr"/>
                </a:tc>
              </a:tr>
              <a:tr h="24713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smtClean="0">
                          <a:effectLst/>
                          <a:latin typeface="+mn-lt"/>
                          <a:cs typeface="Avenir Black"/>
                        </a:rPr>
                        <a:t>  Phase </a:t>
                      </a:r>
                      <a:r>
                        <a:rPr lang="en-US" sz="1400" b="0" i="0" u="none" strike="noStrike" dirty="0">
                          <a:effectLst/>
                          <a:latin typeface="+mn-lt"/>
                          <a:cs typeface="Avenir Black"/>
                        </a:rPr>
                        <a:t>K </a:t>
                      </a:r>
                      <a:r>
                        <a:rPr lang="en-US" sz="1400" b="0" i="0" u="none" strike="noStrike" dirty="0" smtClean="0">
                          <a:effectLst/>
                          <a:latin typeface="+mn-lt"/>
                          <a:cs typeface="Avenir Black"/>
                        </a:rPr>
                        <a:t>–  April 2016</a:t>
                      </a:r>
                      <a:endParaRPr lang="en-US" sz="1400" b="0" i="0" u="none" strike="noStrike" dirty="0">
                        <a:effectLst/>
                        <a:latin typeface="+mn-lt"/>
                        <a:cs typeface="Avenir Black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effectLst/>
                          <a:latin typeface="+mn-lt"/>
                          <a:cs typeface="Avenir Black"/>
                        </a:rPr>
                        <a:t>49000</a:t>
                      </a:r>
                      <a:endParaRPr lang="en-US" sz="1400" b="0" i="0" u="none" strike="noStrike" dirty="0">
                        <a:effectLst/>
                        <a:latin typeface="+mn-lt"/>
                        <a:cs typeface="Avenir Black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effectLst/>
                          <a:latin typeface="+mn-lt"/>
                          <a:cs typeface="Avenir Black"/>
                        </a:rPr>
                        <a:t>3070</a:t>
                      </a:r>
                      <a:endParaRPr lang="en-US" sz="1400" b="0" i="0" u="none" strike="noStrike" dirty="0">
                        <a:effectLst/>
                        <a:latin typeface="+mn-lt"/>
                        <a:cs typeface="Avenir Black"/>
                      </a:endParaRPr>
                    </a:p>
                  </a:txBody>
                  <a:tcPr marL="0" marR="0" marT="0" marB="0" anchor="ctr"/>
                </a:tc>
              </a:tr>
              <a:tr h="24713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1" u="none" strike="noStrike" dirty="0" smtClean="0">
                          <a:effectLst/>
                          <a:latin typeface="+mn-lt"/>
                          <a:cs typeface="Avenir Black"/>
                        </a:rPr>
                        <a:t>  Phase L – April</a:t>
                      </a:r>
                      <a:r>
                        <a:rPr lang="en-US" sz="1400" b="1" i="1" u="none" strike="noStrike" baseline="0" dirty="0" smtClean="0">
                          <a:effectLst/>
                          <a:latin typeface="+mn-lt"/>
                          <a:cs typeface="Avenir Black"/>
                        </a:rPr>
                        <a:t> </a:t>
                      </a:r>
                      <a:r>
                        <a:rPr lang="en-US" sz="1400" b="1" i="1" u="none" strike="noStrike" dirty="0" smtClean="0">
                          <a:effectLst/>
                          <a:latin typeface="+mn-lt"/>
                          <a:cs typeface="Avenir Black"/>
                        </a:rPr>
                        <a:t>2017</a:t>
                      </a:r>
                      <a:endParaRPr lang="en-US" sz="1400" b="1" i="1" u="none" strike="noStrike" dirty="0">
                        <a:effectLst/>
                        <a:latin typeface="+mn-lt"/>
                        <a:cs typeface="Avenir Black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1" u="none" strike="noStrike" dirty="0" smtClean="0">
                          <a:effectLst/>
                          <a:latin typeface="+mn-lt"/>
                          <a:cs typeface="Avenir Black"/>
                        </a:rPr>
                        <a:t>62000</a:t>
                      </a:r>
                      <a:endParaRPr lang="en-US" sz="1400" b="1" i="1" u="none" strike="noStrike" dirty="0">
                        <a:effectLst/>
                        <a:latin typeface="+mn-lt"/>
                        <a:cs typeface="Avenir Black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1" u="none" strike="noStrike" dirty="0" smtClean="0">
                          <a:effectLst/>
                          <a:latin typeface="+mn-lt"/>
                          <a:cs typeface="Avenir Black"/>
                        </a:rPr>
                        <a:t>3500</a:t>
                      </a:r>
                      <a:endParaRPr lang="en-US" sz="1400" b="1" i="1" u="none" strike="noStrike" dirty="0">
                        <a:effectLst/>
                        <a:latin typeface="+mn-lt"/>
                        <a:cs typeface="Avenir Black"/>
                      </a:endParaRPr>
                    </a:p>
                  </a:txBody>
                  <a:tcPr marL="0" marR="0" marT="0" marB="0" anchor="ctr"/>
                </a:tc>
              </a:tr>
              <a:tr h="24713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smtClean="0">
                          <a:effectLst/>
                          <a:latin typeface="+mn-lt"/>
                          <a:cs typeface="Avenir Black"/>
                        </a:rPr>
                        <a:t>  Phase M – April 2018</a:t>
                      </a:r>
                      <a:endParaRPr lang="en-US" sz="1400" b="0" i="0" u="none" strike="noStrike" dirty="0">
                        <a:effectLst/>
                        <a:latin typeface="+mn-lt"/>
                        <a:cs typeface="Avenir Black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effectLst/>
                          <a:latin typeface="+mn-lt"/>
                          <a:cs typeface="Avenir Black"/>
                        </a:rPr>
                        <a:t>72000</a:t>
                      </a:r>
                      <a:endParaRPr lang="en-US" sz="1400" b="0" i="0" u="none" strike="noStrike" dirty="0">
                        <a:effectLst/>
                        <a:latin typeface="+mn-lt"/>
                        <a:cs typeface="Avenir Black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effectLst/>
                          <a:latin typeface="+mn-lt"/>
                          <a:cs typeface="Avenir Black"/>
                        </a:rPr>
                        <a:t>4000</a:t>
                      </a:r>
                      <a:endParaRPr lang="en-US" sz="1400" b="0" i="0" u="none" strike="noStrike" dirty="0">
                        <a:effectLst/>
                        <a:latin typeface="+mn-lt"/>
                        <a:cs typeface="Avenir Black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sp>
        <p:nvSpPr>
          <p:cNvPr id="8" name="Right Arrow 7"/>
          <p:cNvSpPr/>
          <p:nvPr/>
        </p:nvSpPr>
        <p:spPr>
          <a:xfrm>
            <a:off x="30560" y="2852936"/>
            <a:ext cx="467544" cy="360040"/>
          </a:xfrm>
          <a:prstGeom prst="right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 smtClean="0"/>
          </a:p>
        </p:txBody>
      </p:sp>
      <p:sp>
        <p:nvSpPr>
          <p:cNvPr id="12" name="TextBox 11"/>
          <p:cNvSpPr txBox="1"/>
          <p:nvPr/>
        </p:nvSpPr>
        <p:spPr>
          <a:xfrm>
            <a:off x="431800" y="620688"/>
            <a:ext cx="61800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Need to set pledges for </a:t>
            </a:r>
            <a:r>
              <a:rPr lang="en-US" b="1" dirty="0" smtClean="0">
                <a:solidFill>
                  <a:srgbClr val="00B050"/>
                </a:solidFill>
              </a:rPr>
              <a:t>Phase M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392144" y="476672"/>
            <a:ext cx="3640740" cy="5909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Plans for 2017</a:t>
            </a:r>
          </a:p>
          <a:p>
            <a:endParaRPr lang="en-US" dirty="0"/>
          </a:p>
          <a:p>
            <a:r>
              <a:rPr lang="en-US" dirty="0" smtClean="0"/>
              <a:t>Storage:</a:t>
            </a:r>
          </a:p>
          <a:p>
            <a:endParaRPr lang="en-US" dirty="0" smtClean="0"/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Today		3.4 PB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Decommission	~0.8 PB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Buy		~1 PB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Total		3.6 PB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Pledge	3.5 PB</a:t>
            </a:r>
          </a:p>
          <a:p>
            <a:pPr marL="285750" indent="-285750">
              <a:buFont typeface="Arial" charset="0"/>
              <a:buChar char="•"/>
            </a:pPr>
            <a:endParaRPr lang="en-US" dirty="0" smtClean="0"/>
          </a:p>
          <a:p>
            <a:r>
              <a:rPr lang="en-US" dirty="0" smtClean="0"/>
              <a:t>Cost ~250K CHF</a:t>
            </a:r>
          </a:p>
          <a:p>
            <a:pPr marL="285750" indent="-285750">
              <a:buFont typeface="Arial" charset="0"/>
              <a:buChar char="•"/>
            </a:pPr>
            <a:endParaRPr lang="en-US" dirty="0"/>
          </a:p>
          <a:p>
            <a:r>
              <a:rPr lang="en-US" dirty="0" smtClean="0"/>
              <a:t>Compute:</a:t>
            </a:r>
          </a:p>
          <a:p>
            <a:endParaRPr lang="en-US" dirty="0" smtClean="0"/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Today		69K HS06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Decommission</a:t>
            </a:r>
            <a:r>
              <a:rPr lang="en-US" dirty="0"/>
              <a:t>	</a:t>
            </a:r>
            <a:r>
              <a:rPr lang="en-US" dirty="0" smtClean="0"/>
              <a:t>3% (~2K HS06)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Buy		~12K 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Total		79K HS06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Pledge	62K HS06</a:t>
            </a:r>
          </a:p>
          <a:p>
            <a:endParaRPr lang="en-US" dirty="0"/>
          </a:p>
          <a:p>
            <a:r>
              <a:rPr lang="en-US" dirty="0" smtClean="0"/>
              <a:t>Cost </a:t>
            </a:r>
            <a:r>
              <a:rPr lang="en-US" dirty="0" smtClean="0"/>
              <a:t>~</a:t>
            </a:r>
            <a:r>
              <a:rPr lang="en-US" dirty="0" smtClean="0"/>
              <a:t>20</a:t>
            </a:r>
            <a:r>
              <a:rPr lang="en-US" dirty="0" smtClean="0"/>
              <a:t>0K </a:t>
            </a:r>
            <a:r>
              <a:rPr lang="en-US" dirty="0" smtClean="0"/>
              <a:t>CHF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77528" y="3573016"/>
            <a:ext cx="568863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Scratch:</a:t>
            </a:r>
          </a:p>
          <a:p>
            <a:endParaRPr lang="en-US" dirty="0"/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~ 6 new NSD servers for Scratch (Cost ~ 40K </a:t>
            </a:r>
            <a:r>
              <a:rPr lang="en-US" dirty="0" smtClean="0"/>
              <a:t>CHF)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GPFS License Cost ~ 60K CHF</a:t>
            </a:r>
            <a:endParaRPr lang="en-US" dirty="0" smtClean="0"/>
          </a:p>
          <a:p>
            <a:pPr marL="285750" indent="-285750">
              <a:buFont typeface="Arial" charset="0"/>
              <a:buChar char="•"/>
            </a:pPr>
            <a:endParaRPr lang="en-US" dirty="0"/>
          </a:p>
          <a:p>
            <a:r>
              <a:rPr lang="en-US" dirty="0" smtClean="0"/>
              <a:t>Network:</a:t>
            </a:r>
          </a:p>
          <a:p>
            <a:endParaRPr lang="en-US" dirty="0" smtClean="0"/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Replacement </a:t>
            </a:r>
            <a:r>
              <a:rPr lang="en-US" dirty="0"/>
              <a:t>of old IB </a:t>
            </a:r>
            <a:r>
              <a:rPr lang="en-US" dirty="0" smtClean="0"/>
              <a:t>switches (Cost ~30K CHF)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VMWARE  (Cost ~20K CHF)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2921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Discussion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3383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Tier 2 status and plans</a:t>
            </a:r>
            <a:br>
              <a:rPr lang="en-US" dirty="0" smtClean="0"/>
            </a:br>
            <a:r>
              <a:rPr lang="en-US" dirty="0" smtClean="0"/>
              <a:t>CSCS</a:t>
            </a:r>
            <a:endParaRPr 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67" r="1000"/>
          <a:stretch/>
        </p:blipFill>
        <p:spPr bwMode="auto">
          <a:xfrm>
            <a:off x="400883" y="3789040"/>
            <a:ext cx="2544217" cy="238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431704" y="3789040"/>
            <a:ext cx="8136904" cy="2431435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b="1" dirty="0" smtClean="0"/>
              <a:t>Statistics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sz="1400" dirty="0" smtClean="0"/>
              <a:t>Availability/Reliability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sz="1400" dirty="0" smtClean="0"/>
              <a:t>CPU usage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sz="1400" dirty="0" smtClean="0"/>
              <a:t>Storage usage</a:t>
            </a:r>
          </a:p>
          <a:p>
            <a:pPr marL="800100" lvl="1" indent="-342900">
              <a:buFont typeface="+mj-lt"/>
              <a:buAutoNum type="alphaLcPeriod"/>
            </a:pPr>
            <a:endParaRPr lang="en-US" sz="1400" dirty="0" smtClean="0"/>
          </a:p>
          <a:p>
            <a:pPr marL="342900" indent="-342900">
              <a:buFont typeface="+mj-lt"/>
              <a:buAutoNum type="arabicPeriod"/>
            </a:pPr>
            <a:r>
              <a:rPr lang="en-US" b="1" dirty="0" smtClean="0"/>
              <a:t>Operations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sz="1400" dirty="0" smtClean="0"/>
              <a:t>Updates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sz="1400" dirty="0" smtClean="0"/>
              <a:t>Main Issues</a:t>
            </a:r>
          </a:p>
          <a:p>
            <a:pPr marL="800100" lvl="1" indent="-342900">
              <a:buFont typeface="+mj-lt"/>
              <a:buAutoNum type="alphaLcPeriod"/>
            </a:pPr>
            <a:endParaRPr lang="en-US" sz="1400" dirty="0" smtClean="0"/>
          </a:p>
          <a:p>
            <a:pPr marL="800100" lvl="1" indent="-342900">
              <a:buFont typeface="+mj-lt"/>
              <a:buAutoNum type="alphaLcPeriod"/>
            </a:pPr>
            <a:endParaRPr lang="en-US" sz="1400" dirty="0" smtClean="0"/>
          </a:p>
          <a:p>
            <a:pPr marL="342900" indent="-342900">
              <a:buFont typeface="+mj-lt"/>
              <a:buAutoNum type="arabicPeriod"/>
            </a:pPr>
            <a:r>
              <a:rPr lang="en-US" b="1" dirty="0" smtClean="0"/>
              <a:t>Plans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sz="1400" dirty="0" smtClean="0"/>
              <a:t>Phases of Phoenix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sz="1400" dirty="0" smtClean="0"/>
              <a:t>Pledges</a:t>
            </a:r>
          </a:p>
          <a:p>
            <a:pPr marL="800100" lvl="1" indent="-342900">
              <a:buFont typeface="+mj-lt"/>
              <a:buAutoNum type="alphaLcPeriod"/>
            </a:pPr>
            <a:endParaRPr lang="en-US" sz="1400" dirty="0" smtClean="0"/>
          </a:p>
          <a:p>
            <a:pPr marL="342900" indent="-342900">
              <a:buFont typeface="+mj-lt"/>
              <a:buAutoNum type="arabicPeriod"/>
            </a:pPr>
            <a:r>
              <a:rPr lang="en-US" b="1" dirty="0" smtClean="0"/>
              <a:t>Open discussion: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sz="1400" dirty="0" smtClean="0"/>
              <a:t>Memory Usage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sz="1400" dirty="0" smtClean="0"/>
              <a:t>Support Changes</a:t>
            </a:r>
            <a:endParaRPr lang="en-US" sz="1400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6456040" y="3861048"/>
            <a:ext cx="0" cy="2160240"/>
          </a:xfrm>
          <a:prstGeom prst="line">
            <a:avLst/>
          </a:prstGeom>
          <a:ln w="19050">
            <a:solidFill>
              <a:schemeClr val="tx1">
                <a:alpha val="2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1518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963" y="548680"/>
            <a:ext cx="9806013" cy="5510732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Memory Usage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211457" y="5911975"/>
            <a:ext cx="10153128" cy="46935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/>
              <a:t>If </a:t>
            </a:r>
            <a:r>
              <a:rPr lang="en-US" sz="1800" dirty="0" smtClean="0"/>
              <a:t>a job ask for more than 2.0G in </a:t>
            </a:r>
            <a:r>
              <a:rPr lang="en-US" sz="1800" dirty="0"/>
              <a:t>ARC01/ARC03 </a:t>
            </a:r>
            <a:r>
              <a:rPr lang="en-US" sz="1800" dirty="0" smtClean="0"/>
              <a:t>does make sense that SLURM allocates 2 CPUs? 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9C859BB-BF0B-4BDC-BBD4-42B4A100F88B}" type="slidenum">
              <a:rPr lang="de-CH" smtClean="0"/>
              <a:pPr/>
              <a:t>20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774404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Support Changes</a:t>
            </a:r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9C859BB-BF0B-4BDC-BBD4-42B4A100F88B}" type="slidenum">
              <a:rPr lang="de-CH" smtClean="0"/>
              <a:pPr/>
              <a:t>21</a:t>
            </a:fld>
            <a:endParaRPr lang="de-CH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31800" y="1087439"/>
            <a:ext cx="11328400" cy="5293889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dirty="0" smtClean="0"/>
              <a:t>In order to improve the support CSCS is delivering we would like to propose: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b="1" dirty="0" smtClean="0"/>
              <a:t>Bi-weekly operations meetings (30’ phone call) </a:t>
            </a:r>
          </a:p>
          <a:p>
            <a:r>
              <a:rPr lang="en-US" dirty="0" smtClean="0"/>
              <a:t>Common list of ALL open issues (tickets)</a:t>
            </a:r>
          </a:p>
          <a:p>
            <a:r>
              <a:rPr lang="en-US" dirty="0" smtClean="0"/>
              <a:t>Discuss &amp; re-prioritize (or even reject) requests based on priorities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b="1" dirty="0" smtClean="0"/>
              <a:t>Closer VO-Rep to CSCS relationship</a:t>
            </a:r>
            <a:endParaRPr lang="en-US" b="1" dirty="0"/>
          </a:p>
          <a:p>
            <a:r>
              <a:rPr lang="en-US" dirty="0" smtClean="0"/>
              <a:t>Periodic 1-day visit on-site (Bern/PSI/anywhere) for CSCS to see the “world” through the VO-Rep’s eyes</a:t>
            </a:r>
          </a:p>
          <a:p>
            <a:r>
              <a:rPr lang="en-US" dirty="0" smtClean="0"/>
              <a:t>Strengthen the understanding of each </a:t>
            </a:r>
            <a:r>
              <a:rPr lang="en-US" smtClean="0"/>
              <a:t>individual’s role. Develop </a:t>
            </a:r>
            <a:r>
              <a:rPr lang="en-US" dirty="0" smtClean="0"/>
              <a:t>ways to find problems sooner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b="1" dirty="0" smtClean="0"/>
              <a:t>Close the VO-Box discussion</a:t>
            </a:r>
          </a:p>
          <a:p>
            <a:r>
              <a:rPr lang="en-US" dirty="0" smtClean="0"/>
              <a:t>Please send us your feedback!</a:t>
            </a:r>
          </a:p>
        </p:txBody>
      </p:sp>
    </p:spTree>
    <p:extLst>
      <p:ext uri="{BB962C8B-B14F-4D97-AF65-F5344CB8AC3E}">
        <p14:creationId xmlns:p14="http://schemas.microsoft.com/office/powerpoint/2010/main" val="211440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Thank you for your attention.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4777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Statistics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2127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456" y="872038"/>
            <a:ext cx="9793088" cy="5437055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Statistics</a:t>
            </a:r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9C859BB-BF0B-4BDC-BBD4-42B4A100F88B}" type="slidenum">
              <a:rPr lang="de-CH" smtClean="0"/>
              <a:pPr/>
              <a:t>4</a:t>
            </a:fld>
            <a:endParaRPr lang="de-CH" dirty="0"/>
          </a:p>
        </p:txBody>
      </p:sp>
      <p:sp>
        <p:nvSpPr>
          <p:cNvPr id="21" name="Oval Callout 20"/>
          <p:cNvSpPr/>
          <p:nvPr/>
        </p:nvSpPr>
        <p:spPr>
          <a:xfrm>
            <a:off x="2495600" y="2798477"/>
            <a:ext cx="2016224" cy="792088"/>
          </a:xfrm>
          <a:prstGeom prst="wedgeEllipseCallout">
            <a:avLst>
              <a:gd name="adj1" fmla="val 16140"/>
              <a:gd name="adj2" fmla="val -106249"/>
            </a:avLst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/>
              <a:t>Two maintenances in one month (</a:t>
            </a:r>
            <a:r>
              <a:rPr lang="en-US" sz="800" dirty="0" err="1"/>
              <a:t>dCache</a:t>
            </a:r>
            <a:r>
              <a:rPr lang="en-US" sz="800" dirty="0"/>
              <a:t> issue)</a:t>
            </a:r>
          </a:p>
        </p:txBody>
      </p:sp>
      <p:sp>
        <p:nvSpPr>
          <p:cNvPr id="8" name="Oval Callout 7"/>
          <p:cNvSpPr/>
          <p:nvPr/>
        </p:nvSpPr>
        <p:spPr>
          <a:xfrm>
            <a:off x="6888088" y="2821107"/>
            <a:ext cx="2016224" cy="792088"/>
          </a:xfrm>
          <a:prstGeom prst="wedgeEllipseCallout">
            <a:avLst>
              <a:gd name="adj1" fmla="val 27597"/>
              <a:gd name="adj2" fmla="val -100173"/>
            </a:avLst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 smtClean="0"/>
              <a:t>Incident/Maintenance on IB network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2100026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Statistics – CPU usage</a:t>
            </a:r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9C859BB-BF0B-4BDC-BBD4-42B4A100F88B}" type="slidenum">
              <a:rPr lang="de-CH" smtClean="0"/>
              <a:pPr/>
              <a:t>5</a:t>
            </a:fld>
            <a:endParaRPr lang="de-CH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60" y="1052736"/>
            <a:ext cx="8568952" cy="504056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8128" y="2461933"/>
            <a:ext cx="4795756" cy="305529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8040216" y="2276872"/>
            <a:ext cx="2664296" cy="5040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687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Statistics – Storage usage (2/2)</a:t>
            </a:r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9C859BB-BF0B-4BDC-BBD4-42B4A100F88B}" type="slidenum">
              <a:rPr lang="de-CH" smtClean="0"/>
              <a:pPr/>
              <a:t>6</a:t>
            </a:fld>
            <a:endParaRPr lang="de-CH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800" y="1168644"/>
            <a:ext cx="6384280" cy="47326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6120" y="1142749"/>
            <a:ext cx="3462643" cy="251531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896200" y="4149080"/>
            <a:ext cx="309634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Allocated space</a:t>
            </a:r>
          </a:p>
          <a:p>
            <a:endParaRPr lang="en-US" dirty="0"/>
          </a:p>
          <a:p>
            <a:r>
              <a:rPr lang="pt-BR" dirty="0"/>
              <a:t>atlas </a:t>
            </a:r>
            <a:r>
              <a:rPr lang="pt-BR" dirty="0" smtClean="0"/>
              <a:t>	1377.6 TB</a:t>
            </a:r>
          </a:p>
          <a:p>
            <a:r>
              <a:rPr lang="pt-BR" dirty="0" err="1" smtClean="0"/>
              <a:t>cms</a:t>
            </a:r>
            <a:r>
              <a:rPr lang="pt-BR" dirty="0" smtClean="0"/>
              <a:t> 	1383.6 TB</a:t>
            </a:r>
          </a:p>
          <a:p>
            <a:r>
              <a:rPr lang="pt-BR" dirty="0" err="1" smtClean="0"/>
              <a:t>lhcb</a:t>
            </a:r>
            <a:r>
              <a:rPr lang="pt-BR" dirty="0" smtClean="0"/>
              <a:t> 	  789.8 TB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5521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Operations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2822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7688" y="796676"/>
            <a:ext cx="6461599" cy="606132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Operations </a:t>
            </a:r>
            <a:r>
              <a:rPr lang="en-US" dirty="0" smtClean="0"/>
              <a:t>– Updates: Phoenix Services Overview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9C859BB-BF0B-4BDC-BBD4-42B4A100F88B}" type="slidenum">
              <a:rPr lang="de-CH" smtClean="0"/>
              <a:pPr/>
              <a:t>8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8297035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63352" y="4149080"/>
            <a:ext cx="1166529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 typeface="Arial" charset="0"/>
              <a:buChar char="•"/>
            </a:pPr>
            <a:r>
              <a:rPr lang="en-US" dirty="0" smtClean="0"/>
              <a:t>Cluster </a:t>
            </a:r>
            <a:r>
              <a:rPr lang="en-US" dirty="0"/>
              <a:t>completely re-installed with Puppet</a:t>
            </a:r>
          </a:p>
          <a:p>
            <a:pPr marL="1200150" lvl="2" indent="-285750">
              <a:buFont typeface="Arial" charset="0"/>
              <a:buChar char="•"/>
            </a:pPr>
            <a:r>
              <a:rPr lang="en-US" dirty="0"/>
              <a:t>still missing VO boxes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dirty="0"/>
              <a:t>All VMs services now running on CSCS VMware infrastructure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dirty="0"/>
              <a:t>New worked nodes installed and updated to v4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dirty="0"/>
              <a:t>New </a:t>
            </a:r>
            <a:r>
              <a:rPr lang="en-US" dirty="0" err="1"/>
              <a:t>Slurm</a:t>
            </a:r>
            <a:r>
              <a:rPr lang="en-US" dirty="0"/>
              <a:t> (v15.08)  and ARC CE </a:t>
            </a:r>
            <a:r>
              <a:rPr lang="en-US" dirty="0" smtClean="0"/>
              <a:t>Setup. CREAM </a:t>
            </a:r>
            <a:r>
              <a:rPr lang="en-US" dirty="0"/>
              <a:t>CE </a:t>
            </a:r>
            <a:r>
              <a:rPr lang="en-US" dirty="0" err="1" smtClean="0"/>
              <a:t>decommisioned</a:t>
            </a:r>
            <a:endParaRPr lang="en-US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smtClean="0"/>
              <a:t>Operations – Updates since </a:t>
            </a:r>
            <a:r>
              <a:rPr lang="en-US" dirty="0"/>
              <a:t>march 2016</a:t>
            </a:r>
            <a:r>
              <a:rPr lang="en-US" dirty="0" smtClean="0"/>
              <a:t>: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95837336"/>
              </p:ext>
            </p:extLst>
          </p:nvPr>
        </p:nvGraphicFramePr>
        <p:xfrm>
          <a:off x="3935760" y="1460300"/>
          <a:ext cx="4857750" cy="1943735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685800"/>
                <a:gridCol w="1028700"/>
                <a:gridCol w="2628900"/>
                <a:gridCol w="514350"/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Partition</a:t>
                      </a:r>
                      <a:endParaRPr lang="en-US" sz="1200" dirty="0">
                        <a:effectLst/>
                        <a:latin typeface="Liberation Serif" charset="0"/>
                        <a:ea typeface="Noto Sans CJK SC Regular" charset="0"/>
                        <a:cs typeface="FreeSans" charset="0"/>
                      </a:endParaRPr>
                    </a:p>
                  </a:txBody>
                  <a:tcPr marL="34290" marR="34925" marT="34925" marB="3492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WNs</a:t>
                      </a:r>
                      <a:endParaRPr lang="en-US" sz="1200">
                        <a:effectLst/>
                        <a:latin typeface="Liberation Serif" charset="0"/>
                        <a:ea typeface="Noto Sans CJK SC Regular" charset="0"/>
                        <a:cs typeface="FreeSans" charset="0"/>
                      </a:endParaRPr>
                    </a:p>
                  </a:txBody>
                  <a:tcPr marL="34290" marR="34925" marT="34925" marB="3492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CPU</a:t>
                      </a:r>
                      <a:endParaRPr lang="en-US" sz="1200" dirty="0">
                        <a:effectLst/>
                        <a:latin typeface="Liberation Serif" charset="0"/>
                        <a:ea typeface="Noto Sans CJK SC Regular" charset="0"/>
                        <a:cs typeface="FreeSans" charset="0"/>
                      </a:endParaRPr>
                    </a:p>
                  </a:txBody>
                  <a:tcPr marL="34290" marR="34925" marT="34925" marB="3492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Cores</a:t>
                      </a:r>
                      <a:endParaRPr lang="en-US" sz="1200">
                        <a:effectLst/>
                        <a:latin typeface="Liberation Serif" charset="0"/>
                        <a:ea typeface="Noto Sans CJK SC Regular" charset="0"/>
                        <a:cs typeface="FreeSans" charset="0"/>
                      </a:endParaRPr>
                    </a:p>
                  </a:txBody>
                  <a:tcPr marL="34290" marR="34925" marT="34925" marB="34925"/>
                </a:tc>
              </a:tr>
              <a:tr h="29400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arc01</a:t>
                      </a:r>
                      <a:endParaRPr lang="en-US" sz="1200">
                        <a:effectLst/>
                        <a:latin typeface="Liberation Serif" charset="0"/>
                        <a:ea typeface="Noto Sans CJK SC Regular" charset="0"/>
                        <a:cs typeface="FreeSans" charset="0"/>
                      </a:endParaRPr>
                    </a:p>
                  </a:txBody>
                  <a:tcPr marL="34290" marR="34925" marT="34925" marB="3492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</a:rPr>
                        <a:t>wn</a:t>
                      </a:r>
                      <a:r>
                        <a:rPr lang="en-US" sz="1200" dirty="0">
                          <a:effectLst/>
                        </a:rPr>
                        <a:t>[15-79]</a:t>
                      </a:r>
                      <a:endParaRPr lang="en-US" sz="1200" dirty="0">
                        <a:effectLst/>
                        <a:latin typeface="Liberation Serif" charset="0"/>
                        <a:ea typeface="Noto Sans CJK SC Regular" charset="0"/>
                        <a:cs typeface="FreeSans" charset="0"/>
                      </a:endParaRPr>
                    </a:p>
                  </a:txBody>
                  <a:tcPr marL="34290" marR="34925" marT="34925" marB="3492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Xeon(R) CPU E5-2670 0 @ 2.60GHz</a:t>
                      </a:r>
                      <a:endParaRPr lang="en-US" sz="1200">
                        <a:effectLst/>
                        <a:latin typeface="Liberation Serif" charset="0"/>
                        <a:ea typeface="Noto Sans CJK SC Regular" charset="0"/>
                        <a:cs typeface="FreeSans" charset="0"/>
                      </a:endParaRPr>
                    </a:p>
                  </a:txBody>
                  <a:tcPr marL="34290" marR="34925" marT="34925" marB="3492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32</a:t>
                      </a:r>
                      <a:endParaRPr lang="en-US" sz="1200">
                        <a:effectLst/>
                        <a:latin typeface="Liberation Serif" charset="0"/>
                        <a:ea typeface="Noto Sans CJK SC Regular" charset="0"/>
                        <a:cs typeface="FreeSans" charset="0"/>
                      </a:endParaRPr>
                    </a:p>
                  </a:txBody>
                  <a:tcPr marL="34290" marR="34925" marT="34925" marB="34925" anchor="ctr"/>
                </a:tc>
              </a:tr>
              <a:tr h="3022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arc02</a:t>
                      </a:r>
                      <a:endParaRPr lang="en-US" sz="1200">
                        <a:effectLst/>
                        <a:latin typeface="Liberation Serif" charset="0"/>
                        <a:ea typeface="Noto Sans CJK SC Regular" charset="0"/>
                        <a:cs typeface="FreeSans" charset="0"/>
                      </a:endParaRPr>
                    </a:p>
                  </a:txBody>
                  <a:tcPr marL="34290" marR="34925" marT="34925" marB="3492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</a:rPr>
                        <a:t>wn</a:t>
                      </a:r>
                      <a:r>
                        <a:rPr lang="en-US" sz="1200" dirty="0">
                          <a:effectLst/>
                        </a:rPr>
                        <a:t>[80-128]</a:t>
                      </a:r>
                      <a:endParaRPr lang="en-US" sz="1200" dirty="0">
                        <a:effectLst/>
                        <a:latin typeface="Liberation Serif" charset="0"/>
                        <a:ea typeface="Noto Sans CJK SC Regular" charset="0"/>
                        <a:cs typeface="FreeSans" charset="0"/>
                      </a:endParaRPr>
                    </a:p>
                  </a:txBody>
                  <a:tcPr marL="34290" marR="34925" marT="34925" marB="3492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Xeon(R) CPU E5-2680 v2 @ 2.80GHz</a:t>
                      </a:r>
                      <a:endParaRPr lang="en-US" sz="1200">
                        <a:effectLst/>
                        <a:latin typeface="Liberation Serif" charset="0"/>
                        <a:ea typeface="Noto Sans CJK SC Regular" charset="0"/>
                        <a:cs typeface="FreeSans" charset="0"/>
                      </a:endParaRPr>
                    </a:p>
                  </a:txBody>
                  <a:tcPr marL="34290" marR="34925" marT="34925" marB="3492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40</a:t>
                      </a:r>
                      <a:endParaRPr lang="en-US" sz="1200">
                        <a:effectLst/>
                        <a:latin typeface="Liberation Serif" charset="0"/>
                        <a:ea typeface="Noto Sans CJK SC Regular" charset="0"/>
                        <a:cs typeface="FreeSans" charset="0"/>
                      </a:endParaRPr>
                    </a:p>
                  </a:txBody>
                  <a:tcPr marL="34290" marR="34925" marT="34925" marB="34925" anchor="ctr"/>
                </a:tc>
              </a:tr>
              <a:tr h="3429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arc03</a:t>
                      </a:r>
                      <a:endParaRPr lang="en-US" sz="1200">
                        <a:effectLst/>
                        <a:latin typeface="Liberation Serif" charset="0"/>
                        <a:ea typeface="Noto Sans CJK SC Regular" charset="0"/>
                        <a:cs typeface="FreeSans" charset="0"/>
                      </a:endParaRPr>
                    </a:p>
                  </a:txBody>
                  <a:tcPr marL="34290" marR="34925" marT="34925" marB="3492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wn[129-167]</a:t>
                      </a:r>
                      <a:endParaRPr lang="en-US" sz="1200">
                        <a:effectLst/>
                        <a:latin typeface="Liberation Serif" charset="0"/>
                        <a:ea typeface="Noto Sans CJK SC Regular" charset="0"/>
                        <a:cs typeface="FreeSans" charset="0"/>
                      </a:endParaRPr>
                    </a:p>
                  </a:txBody>
                  <a:tcPr marL="34290" marR="34925" marT="34925" marB="3492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Xeon(R) CPU E5-2680 v4 @ 2.40GHz</a:t>
                      </a:r>
                      <a:endParaRPr lang="en-US" sz="1200">
                        <a:effectLst/>
                        <a:latin typeface="Liberation Serif" charset="0"/>
                        <a:ea typeface="Noto Sans CJK SC Regular" charset="0"/>
                        <a:cs typeface="FreeSans" charset="0"/>
                      </a:endParaRPr>
                    </a:p>
                  </a:txBody>
                  <a:tcPr marL="34290" marR="34925" marT="34925" marB="3492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56</a:t>
                      </a:r>
                      <a:endParaRPr lang="en-US" sz="1200">
                        <a:effectLst/>
                        <a:latin typeface="Liberation Serif" charset="0"/>
                        <a:ea typeface="Noto Sans CJK SC Regular" charset="0"/>
                        <a:cs typeface="FreeSans" charset="0"/>
                      </a:endParaRPr>
                    </a:p>
                  </a:txBody>
                  <a:tcPr marL="34290" marR="34925" marT="34925" marB="34925" anchor="ctr"/>
                </a:tc>
              </a:tr>
              <a:tr h="3429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TOTAL</a:t>
                      </a:r>
                      <a:endParaRPr lang="en-US" sz="1200">
                        <a:effectLst/>
                        <a:latin typeface="Liberation Serif" charset="0"/>
                        <a:ea typeface="Noto Sans CJK SC Regular" charset="0"/>
                        <a:cs typeface="FreeSans" charset="0"/>
                      </a:endParaRPr>
                    </a:p>
                  </a:txBody>
                  <a:tcPr marL="34290" marR="34925" marT="34925" marB="3492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149</a:t>
                      </a:r>
                      <a:endParaRPr lang="en-US" sz="1200">
                        <a:effectLst/>
                        <a:latin typeface="Liberation Serif" charset="0"/>
                        <a:ea typeface="Noto Sans CJK SC Regular" charset="0"/>
                        <a:cs typeface="FreeSans" charset="0"/>
                      </a:endParaRPr>
                    </a:p>
                  </a:txBody>
                  <a:tcPr marL="34290" marR="34925" marT="34925" marB="3492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Liberation Serif" charset="0"/>
                        <a:ea typeface="Noto Sans CJK SC Regular" charset="0"/>
                        <a:cs typeface="FreeSans" charset="0"/>
                      </a:endParaRPr>
                    </a:p>
                  </a:txBody>
                  <a:tcPr marL="34290" marR="34925" marT="34925" marB="3492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6080</a:t>
                      </a:r>
                      <a:endParaRPr lang="en-US" sz="1200" dirty="0">
                        <a:effectLst/>
                        <a:latin typeface="Liberation Serif" charset="0"/>
                        <a:ea typeface="Noto Sans CJK SC Regular" charset="0"/>
                        <a:cs typeface="FreeSans" charset="0"/>
                      </a:endParaRPr>
                    </a:p>
                  </a:txBody>
                  <a:tcPr marL="34290" marR="34925" marT="34925" marB="34925" anchor="ctr"/>
                </a:tc>
              </a:tr>
            </a:tbl>
          </a:graphicData>
        </a:graphic>
      </p:graphicFrame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9C859BB-BF0B-4BDC-BBD4-42B4A100F88B}" type="slidenum">
              <a:rPr lang="de-CH" smtClean="0"/>
              <a:pPr/>
              <a:t>9</a:t>
            </a:fld>
            <a:endParaRPr lang="de-CH" dirty="0"/>
          </a:p>
        </p:txBody>
      </p:sp>
      <p:sp>
        <p:nvSpPr>
          <p:cNvPr id="10" name="Rectangle 9"/>
          <p:cNvSpPr/>
          <p:nvPr/>
        </p:nvSpPr>
        <p:spPr>
          <a:xfrm>
            <a:off x="3791744" y="1095907"/>
            <a:ext cx="48686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en-US" dirty="0"/>
              <a:t>All partition are shared between the VOs</a:t>
            </a:r>
          </a:p>
        </p:txBody>
      </p:sp>
    </p:spTree>
    <p:extLst>
      <p:ext uri="{BB962C8B-B14F-4D97-AF65-F5344CB8AC3E}">
        <p14:creationId xmlns:p14="http://schemas.microsoft.com/office/powerpoint/2010/main" val="383221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PT Template CSCS">
  <a:themeElements>
    <a:clrScheme name="CSCS_Renato">
      <a:dk1>
        <a:sysClr val="windowText" lastClr="000000"/>
      </a:dk1>
      <a:lt1>
        <a:sysClr val="window" lastClr="FFFFFF"/>
      </a:lt1>
      <a:dk2>
        <a:srgbClr val="1F407A"/>
      </a:dk2>
      <a:lt2>
        <a:srgbClr val="E2001A"/>
      </a:lt2>
      <a:accent1>
        <a:srgbClr val="72791C"/>
      </a:accent1>
      <a:accent2>
        <a:srgbClr val="007A96"/>
      </a:accent2>
      <a:accent3>
        <a:srgbClr val="974806"/>
      </a:accent3>
      <a:accent4>
        <a:srgbClr val="800080"/>
      </a:accent4>
      <a:accent5>
        <a:srgbClr val="A78720"/>
      </a:accent5>
      <a:accent6>
        <a:srgbClr val="A60B16"/>
      </a:accent6>
      <a:hlink>
        <a:srgbClr val="A60B16"/>
      </a:hlink>
      <a:folHlink>
        <a:srgbClr val="A60B16"/>
      </a:folHlink>
    </a:clrScheme>
    <a:fontScheme name="CSC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75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>
          <a:solidFill>
            <a:schemeClr val="tx1"/>
          </a:solidFill>
          <a:headEnd type="none" w="med" len="med"/>
          <a:tailEnd type="none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_CSCS_E_vorlage_169_cscs2_v12.potx" id="{B1361C31-3486-4802-8FB1-ED9A73F0E5B5}" vid="{48833DF4-C07B-4928-B65C-E5B40020B3C7}"/>
    </a:ext>
  </a:extLst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CSCS PowerPoint Template 16to9 2015</Template>
  <TotalTime>7452</TotalTime>
  <Words>605</Words>
  <Application>Microsoft Macintosh PowerPoint</Application>
  <PresentationFormat>Widescreen</PresentationFormat>
  <Paragraphs>196</Paragraphs>
  <Slides>22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2" baseType="lpstr">
      <vt:lpstr>Avenir Black</vt:lpstr>
      <vt:lpstr>Baghdad</vt:lpstr>
      <vt:lpstr>Calibri</vt:lpstr>
      <vt:lpstr>FreeSans</vt:lpstr>
      <vt:lpstr>Liberation Serif</vt:lpstr>
      <vt:lpstr>Noto Sans CJK SC Regular</vt:lpstr>
      <vt:lpstr>Tahoma</vt:lpstr>
      <vt:lpstr>Wingdings</vt:lpstr>
      <vt:lpstr>Arial</vt:lpstr>
      <vt:lpstr>PPT Template CSCS</vt:lpstr>
      <vt:lpstr>CHIPP - CSCS F2F meeting</vt:lpstr>
      <vt:lpstr>Tier 2 status and plans CSCS</vt:lpstr>
      <vt:lpstr>Statistics</vt:lpstr>
      <vt:lpstr>Statistics</vt:lpstr>
      <vt:lpstr>Statistics – CPU usage</vt:lpstr>
      <vt:lpstr>Statistics – Storage usage (2/2)</vt:lpstr>
      <vt:lpstr>Operations</vt:lpstr>
      <vt:lpstr>Operations – Updates: Phoenix Services Overview</vt:lpstr>
      <vt:lpstr>Operations – Updates since march 2016:</vt:lpstr>
      <vt:lpstr>Operations – Updates since march 2016:</vt:lpstr>
      <vt:lpstr>GPFS Reads last year</vt:lpstr>
      <vt:lpstr>GPFS Writes last year</vt:lpstr>
      <vt:lpstr>GPFS IOPS last year</vt:lpstr>
      <vt:lpstr>Scratch performance during high load</vt:lpstr>
      <vt:lpstr>Operations – Main issues</vt:lpstr>
      <vt:lpstr>Plans</vt:lpstr>
      <vt:lpstr>Plans – Phases of Phoenix</vt:lpstr>
      <vt:lpstr>Plans – Pledges</vt:lpstr>
      <vt:lpstr>Discussion</vt:lpstr>
      <vt:lpstr>Memory Usage</vt:lpstr>
      <vt:lpstr>Support Changes</vt:lpstr>
      <vt:lpstr>Thank you for your attention.</vt:lpstr>
    </vt:vector>
  </TitlesOfParts>
  <LinksUpToDate>false</LinksUpToDate>
  <SharedDoc>false</SharedDoc>
  <HyperlinksChanged>false</HyperlinksChanged>
  <AppVersion>15.0024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CHIPP/CSCS F2F meeting</dc:title>
  <dc:creator>Gianni Ricciardi</dc:creator>
  <cp:lastModifiedBy>Microsoft Office User</cp:lastModifiedBy>
  <cp:revision>120</cp:revision>
  <dcterms:created xsi:type="dcterms:W3CDTF">2015-08-06T09:30:01Z</dcterms:created>
  <dcterms:modified xsi:type="dcterms:W3CDTF">2016-09-01T07:07:38Z</dcterms:modified>
</cp:coreProperties>
</file>