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2" r:id="rId4"/>
    <p:sldId id="263" r:id="rId5"/>
    <p:sldId id="264" r:id="rId6"/>
    <p:sldId id="26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9" orient="horz" pos="3923" userDrawn="1">
          <p15:clr>
            <a:srgbClr val="A4A3A4"/>
          </p15:clr>
        </p15:guide>
        <p15:guide id="11" pos="272" userDrawn="1">
          <p15:clr>
            <a:srgbClr val="A4A3A4"/>
          </p15:clr>
        </p15:guide>
        <p15:guide id="12" pos="7408" userDrawn="1">
          <p15:clr>
            <a:srgbClr val="A4A3A4"/>
          </p15:clr>
        </p15:guide>
        <p15:guide id="14" pos="3961" userDrawn="1">
          <p15:clr>
            <a:srgbClr val="A4A3A4"/>
          </p15:clr>
        </p15:guide>
        <p15:guide id="15" pos="3719" userDrawn="1">
          <p15:clr>
            <a:srgbClr val="A4A3A4"/>
          </p15:clr>
        </p15:guide>
        <p15:guide id="17" orient="horz" pos="2309" userDrawn="1">
          <p15:clr>
            <a:srgbClr val="A4A3A4"/>
          </p15:clr>
        </p15:guide>
        <p15:guide id="18" orient="horz" pos="691" userDrawn="1">
          <p15:clr>
            <a:srgbClr val="A4A3A4"/>
          </p15:clr>
        </p15:guide>
        <p15:guide id="19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0B16"/>
    <a:srgbClr val="E2001A"/>
    <a:srgbClr val="7B7B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93" autoAdjust="0"/>
    <p:restoredTop sz="91876" autoAdjust="0"/>
  </p:normalViewPr>
  <p:slideViewPr>
    <p:cSldViewPr showGuides="1">
      <p:cViewPr varScale="1">
        <p:scale>
          <a:sx n="143" d="100"/>
          <a:sy n="143" d="100"/>
        </p:scale>
        <p:origin x="248" y="880"/>
      </p:cViewPr>
      <p:guideLst>
        <p:guide orient="horz" pos="3923"/>
        <p:guide pos="272"/>
        <p:guide pos="7408"/>
        <p:guide pos="3961"/>
        <p:guide pos="3719"/>
        <p:guide orient="horz" pos="2309"/>
        <p:guide orient="horz" pos="691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438C09-52C8-E244-A6D3-4B20B6F647FD}" type="datetimeFigureOut">
              <a:rPr lang="en-US" smtClean="0"/>
              <a:t>11/2/16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10208-73B9-084D-BAEA-2C1EDCC0FE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4136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0BB2D-473E-4001-AEF2-40B6F6C8E08C}" type="datetimeFigureOut">
              <a:rPr lang="de-CH" smtClean="0"/>
              <a:t>02.11.16</a:t>
            </a:fld>
            <a:endParaRPr lang="de-CH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E15CF0-5FCF-41C9-B381-1D3C8AC05A9A}" type="slidenum">
              <a:rPr lang="de-CH" smtClean="0"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222046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emf"/><Relationship Id="rId3" Type="http://schemas.openxmlformats.org/officeDocument/2006/relationships/image" Target="../media/image1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4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CopertinaAR20113stesa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5018" b="4165"/>
          <a:stretch/>
        </p:blipFill>
        <p:spPr>
          <a:xfrm>
            <a:off x="0" y="1236663"/>
            <a:ext cx="12192000" cy="219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5720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63" b="20363"/>
          <a:stretch/>
        </p:blipFill>
        <p:spPr bwMode="auto">
          <a:xfrm>
            <a:off x="0" y="1236663"/>
            <a:ext cx="12192000" cy="219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2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11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44" b="17065"/>
          <a:stretch/>
        </p:blipFill>
        <p:spPr>
          <a:xfrm>
            <a:off x="0" y="1236663"/>
            <a:ext cx="12192000" cy="219233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31800" y="4508500"/>
            <a:ext cx="11328400" cy="2160588"/>
          </a:xfrm>
        </p:spPr>
        <p:txBody>
          <a:bodyPr lIns="0" tIns="180000" rIns="0" bIns="0" anchor="t" anchorCtr="0">
            <a:normAutofit/>
          </a:bodyPr>
          <a:lstStyle>
            <a:lvl1pPr marL="0" indent="0" algn="l">
              <a:spcBef>
                <a:spcPts val="0"/>
              </a:spcBef>
              <a:spcAft>
                <a:spcPts val="300"/>
              </a:spcAft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smtClean="0"/>
              <a:t>Click to edit Master subtitle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52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800" y="2349500"/>
            <a:ext cx="11328400" cy="1079500"/>
          </a:xfrm>
        </p:spPr>
        <p:txBody>
          <a:bodyPr lIns="0" tIns="0" rIns="0" bIns="7200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SCS_RGB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9" descr="eth_logo_kurz_pos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80966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 sz="2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31800" y="1087439"/>
            <a:ext cx="11328400" cy="5140325"/>
          </a:xfrm>
        </p:spPr>
        <p:txBody>
          <a:bodyPr tIns="57600"/>
          <a:lstStyle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Insert_Footer</a:t>
            </a:r>
            <a:endParaRPr lang="en-US" noProof="0" dirty="0"/>
          </a:p>
        </p:txBody>
      </p:sp>
      <p:sp>
        <p:nvSpPr>
          <p:cNvPr id="11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667921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31800" y="1087438"/>
            <a:ext cx="5471584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88617" y="1087438"/>
            <a:ext cx="5471583" cy="5140325"/>
          </a:xfrm>
        </p:spPr>
        <p:txBody>
          <a:bodyPr tIns="72000">
            <a:normAutofit/>
          </a:bodyPr>
          <a:lstStyle>
            <a:lvl1pPr>
              <a:defRPr sz="2000"/>
            </a:lvl1pPr>
            <a:lvl2pPr>
              <a:spcBef>
                <a:spcPts val="0"/>
              </a:spcBef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Insert_Footer</a:t>
            </a:r>
            <a:endParaRPr lang="en-US" noProof="0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1574691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Insert_Footer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‹#›</a:t>
            </a:fld>
            <a:endParaRPr lang="de-CH"/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</p:spPr>
        <p:txBody>
          <a:bodyPr wrap="none" tIns="0" anchor="b" anchorCtr="0">
            <a:noAutofit/>
          </a:bodyPr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674311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Insert_Footer</a:t>
            </a:r>
            <a:endParaRPr lang="en-US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1113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 descr="1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156" b="7446"/>
          <a:stretch/>
        </p:blipFill>
        <p:spPr>
          <a:xfrm>
            <a:off x="0" y="1231900"/>
            <a:ext cx="12192000" cy="21971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31800" y="3429000"/>
            <a:ext cx="11328400" cy="1079500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100000"/>
              </a:lnSpc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 dirty="0" smtClean="0"/>
              <a:t>Thank you for your attention.</a:t>
            </a:r>
            <a:endParaRPr lang="en-US" noProof="0" dirty="0"/>
          </a:p>
        </p:txBody>
      </p:sp>
      <p:cxnSp>
        <p:nvCxnSpPr>
          <p:cNvPr id="22" name="Gerade Verbindung 10"/>
          <p:cNvCxnSpPr/>
          <p:nvPr userDrawn="1"/>
        </p:nvCxnSpPr>
        <p:spPr>
          <a:xfrm>
            <a:off x="0" y="3429000"/>
            <a:ext cx="12192000" cy="0"/>
          </a:xfrm>
          <a:prstGeom prst="line">
            <a:avLst/>
          </a:prstGeom>
          <a:ln w="28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7" descr="CSCS_RGB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6153" y="319926"/>
            <a:ext cx="2521228" cy="705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 descr="eth_logo_kurz_pos.eps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05222" y="462174"/>
            <a:ext cx="948151" cy="15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059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emf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31800" y="46039"/>
            <a:ext cx="11328400" cy="862012"/>
          </a:xfrm>
          <a:prstGeom prst="rect">
            <a:avLst/>
          </a:prstGeom>
        </p:spPr>
        <p:txBody>
          <a:bodyPr vert="horz" lIns="0" tIns="45720" rIns="0" bIns="72000" rtlCol="0" anchor="b" anchorCtr="0">
            <a:normAutofit/>
          </a:bodyPr>
          <a:lstStyle/>
          <a:p>
            <a:r>
              <a:rPr lang="en-US" noProof="0" dirty="0" err="1" smtClean="0"/>
              <a:t>Titelmasterformat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durch</a:t>
            </a:r>
            <a:r>
              <a:rPr lang="en-US" noProof="0" dirty="0" smtClean="0"/>
              <a:t> </a:t>
            </a:r>
            <a:r>
              <a:rPr lang="en-US" noProof="0" dirty="0" err="1" smtClean="0"/>
              <a:t>Klicken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31800" y="1087439"/>
            <a:ext cx="11328400" cy="50058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err="1" smtClean="0"/>
              <a:t>Textmasterformat</a:t>
            </a:r>
            <a:r>
              <a:rPr lang="en-US" noProof="0" dirty="0" smtClean="0"/>
              <a:t> </a:t>
            </a:r>
            <a:r>
              <a:rPr lang="en-US" noProof="0" dirty="0" err="1" smtClean="0"/>
              <a:t>bearbeiten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Zweite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Dritte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Fünfte</a:t>
            </a:r>
            <a:r>
              <a:rPr lang="en-US" noProof="0" dirty="0" smtClean="0"/>
              <a:t> </a:t>
            </a:r>
            <a:r>
              <a:rPr lang="en-US" noProof="0" dirty="0" err="1" smtClean="0"/>
              <a:t>Ebene</a:t>
            </a:r>
            <a:endParaRPr lang="en-US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967541" y="6456392"/>
            <a:ext cx="4116579" cy="144016"/>
          </a:xfrm>
          <a:prstGeom prst="rect">
            <a:avLst/>
          </a:prstGeom>
        </p:spPr>
        <p:txBody>
          <a:bodyPr vert="horz" lIns="0" tIns="0" rIns="72000" bIns="0" rtlCol="0" anchor="ctr"/>
          <a:lstStyle>
            <a:lvl1pPr algn="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noProof="0" smtClean="0"/>
              <a:t>Insert_Footer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096000" y="6456393"/>
            <a:ext cx="384043" cy="144016"/>
          </a:xfrm>
          <a:prstGeom prst="rect">
            <a:avLst/>
          </a:prstGeom>
        </p:spPr>
        <p:txBody>
          <a:bodyPr vert="horz" lIns="72000" tIns="0" rIns="0" bIns="0" rtlCol="0" anchor="ctr"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9C859BB-BF0B-4BDC-BBD4-42B4A100F88B}" type="slidenum">
              <a:rPr lang="de-CH" smtClean="0"/>
              <a:pPr/>
              <a:t>‹#›</a:t>
            </a:fld>
            <a:endParaRPr lang="de-CH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6096000" y="6456392"/>
            <a:ext cx="0" cy="144016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4" descr="eth_logo_kurz_pos.eps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48213" y="6458507"/>
            <a:ext cx="815851" cy="13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6" descr="CSCS_2_RGB.eps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2483" y="6302962"/>
            <a:ext cx="1081257" cy="43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6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71" r:id="rId2"/>
    <p:sldLayoutId id="2147483672" r:id="rId3"/>
    <p:sldLayoutId id="2147483662" r:id="rId4"/>
    <p:sldLayoutId id="2147483670" r:id="rId5"/>
    <p:sldLayoutId id="2147483652" r:id="rId6"/>
    <p:sldLayoutId id="2147483654" r:id="rId7"/>
    <p:sldLayoutId id="2147483655" r:id="rId8"/>
    <p:sldLayoutId id="214748366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6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Clr>
          <a:srgbClr val="A60B16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buClr>
          <a:srgbClr val="A60B16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A60B16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iguel.gila@cscs.ch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iguel.gila@cscs.ch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cern.ch/repo/sw/software/x86_64-slc6-gcc49-opt/20.7.5" TargetMode="External"/><Relationship Id="rId4" Type="http://schemas.openxmlformats.org/officeDocument/2006/relationships/hyperlink" Target="http://atlas.cern.ch/repo/sw/software/x86_64-slc6-gcc49-opt/20.7.5/sw/lcg/releases/LCG_81c/Python/2.7.9.p1/x86_64-slc6-gcc49-opt/lib/python2.7/hashlib.py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iguel.gila@cscs.ch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miguel.gila@cscs.c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LHConCRAY</a:t>
            </a:r>
            <a:r>
              <a:rPr lang="en-US" dirty="0" smtClean="0"/>
              <a:t>/ System-centric </a:t>
            </a:r>
            <a:r>
              <a:rPr lang="en-US" dirty="0" smtClean="0"/>
              <a:t>status update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Miguel</a:t>
            </a:r>
            <a:r>
              <a:rPr lang="en-US" dirty="0" smtClean="0"/>
              <a:t>, </a:t>
            </a:r>
            <a:r>
              <a:rPr lang="en-US" dirty="0"/>
              <a:t>CSCS</a:t>
            </a:r>
          </a:p>
          <a:p>
            <a:r>
              <a:rPr lang="en-US" dirty="0" smtClean="0"/>
              <a:t>November </a:t>
            </a:r>
            <a:r>
              <a:rPr lang="en-US" dirty="0" smtClean="0"/>
              <a:t>02, 2016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2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overview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Relativel</a:t>
            </a:r>
            <a:r>
              <a:rPr lang="en-US" dirty="0" smtClean="0"/>
              <a:t>y stable operation since</a:t>
            </a:r>
          </a:p>
          <a:p>
            <a:pPr lvl="1"/>
            <a:r>
              <a:rPr lang="en-US" dirty="0" smtClean="0"/>
              <a:t>Emergency reboot on 30.09.2016 due to DVS instabilities.</a:t>
            </a:r>
          </a:p>
          <a:p>
            <a:pPr lvl="1"/>
            <a:r>
              <a:rPr lang="en-US" dirty="0" smtClean="0"/>
              <a:t>Emergency reboot on 24.10.2016 due to security vulnerability.</a:t>
            </a:r>
          </a:p>
          <a:p>
            <a:endParaRPr lang="en-US" dirty="0" smtClean="0"/>
          </a:p>
          <a:p>
            <a:r>
              <a:rPr lang="en-US" dirty="0" smtClean="0"/>
              <a:t>Scratch no longer on GPFS as it was moved on 24.10.2016 to Phoenix.</a:t>
            </a:r>
          </a:p>
          <a:p>
            <a:pPr lvl="1"/>
            <a:r>
              <a:rPr lang="en-US" dirty="0" smtClean="0"/>
              <a:t>All operations now run on /scratch/snx2000tds/</a:t>
            </a:r>
            <a:r>
              <a:rPr lang="en-US" dirty="0" err="1" smtClean="0"/>
              <a:t>wlcg</a:t>
            </a:r>
            <a:r>
              <a:rPr lang="en-US" dirty="0" smtClean="0"/>
              <a:t> (</a:t>
            </a:r>
            <a:r>
              <a:rPr lang="en-US" dirty="0" err="1" smtClean="0"/>
              <a:t>Lustre</a:t>
            </a:r>
            <a:r>
              <a:rPr lang="en-US" dirty="0" smtClean="0"/>
              <a:t> </a:t>
            </a:r>
            <a:r>
              <a:rPr lang="en-US" dirty="0" err="1" smtClean="0"/>
              <a:t>Sonexion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3GB memory per job minimum. Forced by ARC.</a:t>
            </a:r>
          </a:p>
          <a:p>
            <a:pPr lvl="1"/>
            <a:r>
              <a:rPr lang="en-US" dirty="0" smtClean="0"/>
              <a:t>This is to prevent overheads in using Shifter to kill the job before it finishes.</a:t>
            </a:r>
          </a:p>
          <a:p>
            <a:pPr lvl="1"/>
            <a:r>
              <a:rPr lang="en-US" dirty="0" smtClean="0"/>
              <a:t>Likely can be reduced, as the new version does not show same behavior.</a:t>
            </a:r>
          </a:p>
          <a:p>
            <a:pPr lvl="1"/>
            <a:r>
              <a:rPr lang="en-US" dirty="0" smtClean="0"/>
              <a:t>But interested in seeing if all workloads can finish, we can lower this restriction once all is OK.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noProof="0" dirty="0" smtClean="0"/>
              <a:t>Miguel Gila </a:t>
            </a:r>
            <a:r>
              <a:rPr lang="en-US" noProof="0" dirty="0" smtClean="0">
                <a:hlinkClick r:id="rId2"/>
              </a:rPr>
              <a:t>miguel.gila@cscs.ch</a:t>
            </a:r>
            <a:r>
              <a:rPr lang="en-US" noProof="0" dirty="0" smtClean="0"/>
              <a:t> - 2016.11.02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2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0737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 status from system perspective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VOs enabled and resources distributed (all nodes have 64GB/RAM)</a:t>
            </a:r>
          </a:p>
          <a:p>
            <a:pPr lvl="1"/>
            <a:r>
              <a:rPr lang="en-US" dirty="0" smtClean="0"/>
              <a:t>2 nodes for </a:t>
            </a:r>
            <a:r>
              <a:rPr lang="en-US" dirty="0" err="1" smtClean="0"/>
              <a:t>LHCb</a:t>
            </a:r>
            <a:endParaRPr lang="en-US" dirty="0" smtClean="0"/>
          </a:p>
          <a:p>
            <a:pPr lvl="1"/>
            <a:r>
              <a:rPr lang="en-US" dirty="0" smtClean="0"/>
              <a:t>2 nodes for CMS</a:t>
            </a:r>
          </a:p>
          <a:p>
            <a:pPr lvl="1"/>
            <a:r>
              <a:rPr lang="en-US" dirty="0" smtClean="0"/>
              <a:t>2 nodes for ATLAS</a:t>
            </a:r>
          </a:p>
          <a:p>
            <a:pPr lvl="1"/>
            <a:r>
              <a:rPr lang="en-US" dirty="0" smtClean="0"/>
              <a:t>1 node shared CMS/ATLAS</a:t>
            </a:r>
          </a:p>
          <a:p>
            <a:endParaRPr lang="en-US" dirty="0" smtClean="0"/>
          </a:p>
          <a:p>
            <a:r>
              <a:rPr lang="en-US" dirty="0" smtClean="0"/>
              <a:t>CPU-hours per VO between 2016-09-01 and 2016-12-02:</a:t>
            </a:r>
          </a:p>
          <a:p>
            <a:pPr lvl="1"/>
            <a:r>
              <a:rPr lang="en-US" dirty="0" smtClean="0"/>
              <a:t>ATLAS: </a:t>
            </a:r>
            <a:r>
              <a:rPr lang="is-IS" dirty="0" smtClean="0"/>
              <a:t>183.060 CPU-hours (8-core plus monitoring)</a:t>
            </a:r>
          </a:p>
          <a:p>
            <a:pPr lvl="1"/>
            <a:r>
              <a:rPr lang="is-IS" dirty="0" smtClean="0"/>
              <a:t>CMS: </a:t>
            </a:r>
            <a:r>
              <a:rPr lang="nb-NO" dirty="0" smtClean="0"/>
              <a:t>19.221 CPU-</a:t>
            </a:r>
            <a:r>
              <a:rPr lang="nb-NO" dirty="0" err="1" smtClean="0"/>
              <a:t>hours</a:t>
            </a:r>
            <a:r>
              <a:rPr lang="nb-NO" dirty="0" smtClean="0"/>
              <a:t> (8-core </a:t>
            </a:r>
            <a:r>
              <a:rPr lang="nb-NO" dirty="0" err="1" smtClean="0"/>
              <a:t>plus</a:t>
            </a:r>
            <a:r>
              <a:rPr lang="nb-NO" dirty="0" smtClean="0"/>
              <a:t> </a:t>
            </a:r>
            <a:r>
              <a:rPr lang="nb-NO" dirty="0" err="1" smtClean="0"/>
              <a:t>monitoring</a:t>
            </a:r>
            <a:r>
              <a:rPr lang="nb-NO" dirty="0" smtClean="0"/>
              <a:t>)</a:t>
            </a:r>
          </a:p>
          <a:p>
            <a:pPr lvl="1"/>
            <a:r>
              <a:rPr lang="nb-NO" dirty="0" err="1" smtClean="0"/>
              <a:t>LHCb</a:t>
            </a:r>
            <a:r>
              <a:rPr lang="nb-NO" dirty="0"/>
              <a:t>: </a:t>
            </a:r>
            <a:r>
              <a:rPr lang="nb-NO" dirty="0" smtClean="0"/>
              <a:t>30.201 CPU-</a:t>
            </a:r>
            <a:r>
              <a:rPr lang="nb-NO" dirty="0" err="1" smtClean="0"/>
              <a:t>hours</a:t>
            </a:r>
            <a:r>
              <a:rPr lang="nb-NO" dirty="0" smtClean="0"/>
              <a:t> (all single </a:t>
            </a:r>
            <a:r>
              <a:rPr lang="nb-NO" dirty="0" err="1" smtClean="0"/>
              <a:t>core</a:t>
            </a:r>
            <a:r>
              <a:rPr lang="nb-NO" dirty="0" smtClean="0"/>
              <a:t>, </a:t>
            </a:r>
            <a:r>
              <a:rPr lang="nb-NO" dirty="0" err="1" smtClean="0"/>
              <a:t>seem</a:t>
            </a:r>
            <a:r>
              <a:rPr lang="nb-NO" dirty="0" smtClean="0"/>
              <a:t> </a:t>
            </a:r>
            <a:r>
              <a:rPr lang="nb-NO" dirty="0" err="1" smtClean="0"/>
              <a:t>few</a:t>
            </a:r>
            <a:r>
              <a:rPr lang="nb-NO" dirty="0" smtClean="0"/>
              <a:t> </a:t>
            </a:r>
            <a:r>
              <a:rPr lang="nb-NO" dirty="0" err="1" smtClean="0"/>
              <a:t>hours</a:t>
            </a:r>
            <a:r>
              <a:rPr lang="nb-NO" dirty="0" smtClean="0"/>
              <a:t>, </a:t>
            </a:r>
            <a:r>
              <a:rPr lang="nb-NO" dirty="0" err="1" smtClean="0"/>
              <a:t>but</a:t>
            </a:r>
            <a:r>
              <a:rPr lang="nb-NO" dirty="0" smtClean="0"/>
              <a:t> system is </a:t>
            </a:r>
            <a:r>
              <a:rPr lang="nb-NO" dirty="0" err="1" smtClean="0"/>
              <a:t>always</a:t>
            </a:r>
            <a:r>
              <a:rPr lang="nb-NO" dirty="0" smtClean="0"/>
              <a:t> full)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Miguel Gila </a:t>
            </a:r>
            <a:r>
              <a:rPr lang="en-US" dirty="0">
                <a:hlinkClick r:id="rId2"/>
              </a:rPr>
              <a:t>miguel.gila@cscs.ch</a:t>
            </a:r>
            <a:r>
              <a:rPr lang="en-US" dirty="0"/>
              <a:t> - 2016.11.02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3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39363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CVMS is stable, but ATLAS has some problems with specific HC tests (813 is a good example). All failing HC tests show the same issue.</a:t>
            </a:r>
          </a:p>
          <a:p>
            <a:pPr lvl="1"/>
            <a:r>
              <a:rPr lang="en-US" dirty="0" smtClean="0"/>
              <a:t>It is difficult to understand what is happening, since most errors seem to report Python hash problems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/>
              <a:t>But when running manually all files are there and can be used.</a:t>
            </a:r>
          </a:p>
          <a:p>
            <a:pPr lvl="2"/>
            <a:r>
              <a:rPr lang="en-US" dirty="0" smtClean="0"/>
              <a:t>Increased number of open-files and other security limits.</a:t>
            </a:r>
          </a:p>
          <a:p>
            <a:pPr lvl="2"/>
            <a:r>
              <a:rPr lang="en-US" dirty="0" smtClean="0"/>
              <a:t>Problem still persists</a:t>
            </a:r>
          </a:p>
          <a:p>
            <a:pPr lvl="1"/>
            <a:r>
              <a:rPr lang="en-US" dirty="0" smtClean="0"/>
              <a:t>Gianfranco provided the environment, so we can further debug this.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Miguel Gila </a:t>
            </a:r>
            <a:r>
              <a:rPr lang="en-US" dirty="0">
                <a:hlinkClick r:id="rId2"/>
              </a:rPr>
              <a:t>miguel.gila@cscs.ch</a:t>
            </a:r>
            <a:r>
              <a:rPr lang="en-US" dirty="0"/>
              <a:t> - 2016.11.02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4</a:t>
            </a:fld>
            <a:endParaRPr lang="de-CH" dirty="0"/>
          </a:p>
        </p:txBody>
      </p:sp>
      <p:sp>
        <p:nvSpPr>
          <p:cNvPr id="6" name="TextBox 5"/>
          <p:cNvSpPr txBox="1"/>
          <p:nvPr/>
        </p:nvSpPr>
        <p:spPr>
          <a:xfrm>
            <a:off x="1331471" y="2636912"/>
            <a:ext cx="10297144" cy="1892826"/>
          </a:xfrm>
          <a:prstGeom prst="rect">
            <a:avLst/>
          </a:prstGeom>
          <a:solidFill>
            <a:schemeClr val="bg1">
              <a:lumMod val="85000"/>
              <a:alpha val="64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>
                <a:latin typeface="Courier New" charset="0"/>
                <a:ea typeface="Courier New" charset="0"/>
                <a:cs typeface="Courier New" charset="0"/>
              </a:rPr>
              <a:t>Using 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AtlasProduction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/20.7.5.1 [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cmt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] with platform x86_64-slc6-gcc49-opt</a:t>
            </a:r>
          </a:p>
          <a:p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at /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cvmfs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  <a:hlinkClick r:id="rId3"/>
              </a:rPr>
              <a:t>atlas.cern.ch/repo/sw/software/x86_64-slc6-gcc49-opt/20.7.5</a:t>
            </a:r>
          </a:p>
          <a:p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manpath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: warning: $MANPATH set, ignoring /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etc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manpath.config</a:t>
            </a:r>
            <a:endParaRPr lang="en-US" sz="900" dirty="0">
              <a:latin typeface="Courier New" charset="0"/>
              <a:ea typeface="Courier New" charset="0"/>
              <a:cs typeface="Courier New" charset="0"/>
            </a:endParaRPr>
          </a:p>
          <a:p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ERROR:root:code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 for hash md5 was not found.</a:t>
            </a:r>
          </a:p>
          <a:p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Traceback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 (most recent call last):</a:t>
            </a:r>
          </a:p>
          <a:p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 File "/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cvmfs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  <a:hlinkClick r:id="rId4"/>
              </a:rPr>
              <a:t>atlas.cern.ch/repo/sw/software/x86_64-slc6-gcc49-opt/20.7.5/sw/lcg/releases/LCG_81c/Python/2.7.9.p1/x86_64-slc6-gcc49-opt/lib/python2.7/hashlib.py", line 147, in &lt;module&gt;</a:t>
            </a:r>
          </a:p>
          <a:p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   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globals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()[__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func_name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] = __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get_hash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(__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func_name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)</a:t>
            </a:r>
          </a:p>
          <a:p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 File "/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cvmfs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/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  <a:hlinkClick r:id="rId4"/>
              </a:rPr>
              <a:t>atlas.cern.ch/repo/sw/software/x86_64-slc6-gcc49-opt/20.7.5/sw/lcg/releases/LCG_81c/Python/2.7.9.p1/x86_64-slc6-gcc49-opt/lib/python2.7/hashlib.py", line 97, in __get_builtin_constructor</a:t>
            </a:r>
          </a:p>
          <a:p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   raise </a:t>
            </a:r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ValueError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('unsupported hash type ' + name)</a:t>
            </a:r>
          </a:p>
          <a:p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ValueError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: unsupported hash type md5</a:t>
            </a:r>
          </a:p>
          <a:p>
            <a:r>
              <a:rPr lang="en-US" sz="900" dirty="0" err="1">
                <a:latin typeface="Courier New" charset="0"/>
                <a:ea typeface="Courier New" charset="0"/>
                <a:cs typeface="Courier New" charset="0"/>
              </a:rPr>
              <a:t>ERROR:root:code</a:t>
            </a:r>
            <a:r>
              <a:rPr lang="en-US" sz="900" dirty="0">
                <a:latin typeface="Courier New" charset="0"/>
                <a:ea typeface="Courier New" charset="0"/>
                <a:cs typeface="Courier New" charset="0"/>
              </a:rPr>
              <a:t> for hash sha1 was not found.</a:t>
            </a:r>
            <a:endParaRPr lang="en-US" sz="900" dirty="0">
              <a:latin typeface="Courier New" charset="0"/>
              <a:ea typeface="Courier New" charset="0"/>
              <a:cs typeface="Courier Ne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859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issues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CMS suffering from similar or other problems?</a:t>
            </a:r>
          </a:p>
          <a:p>
            <a:endParaRPr lang="en-US" dirty="0" smtClean="0"/>
          </a:p>
          <a:p>
            <a:r>
              <a:rPr lang="en-US" dirty="0" smtClean="0"/>
              <a:t>Is </a:t>
            </a:r>
            <a:r>
              <a:rPr lang="en-US" dirty="0" err="1" smtClean="0"/>
              <a:t>LHCb</a:t>
            </a:r>
            <a:r>
              <a:rPr lang="en-US" dirty="0" smtClean="0"/>
              <a:t> suffering from similar or other problems?</a:t>
            </a:r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Miguel Gila </a:t>
            </a:r>
            <a:r>
              <a:rPr lang="en-US" dirty="0">
                <a:hlinkClick r:id="rId2"/>
              </a:rPr>
              <a:t>miguel.gila@cscs.ch</a:t>
            </a:r>
            <a:r>
              <a:rPr lang="en-US" dirty="0"/>
              <a:t> - 2016.11.02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9C859BB-BF0B-4BDC-BBD4-42B4A100F88B}" type="slidenum">
              <a:rPr lang="de-CH" smtClean="0"/>
              <a:pPr/>
              <a:t>5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88329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your attention.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77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Template CSCS">
  <a:themeElements>
    <a:clrScheme name="CSCS_Renato">
      <a:dk1>
        <a:sysClr val="windowText" lastClr="000000"/>
      </a:dk1>
      <a:lt1>
        <a:sysClr val="window" lastClr="FFFFFF"/>
      </a:lt1>
      <a:dk2>
        <a:srgbClr val="1F407A"/>
      </a:dk2>
      <a:lt2>
        <a:srgbClr val="E2001A"/>
      </a:lt2>
      <a:accent1>
        <a:srgbClr val="72791C"/>
      </a:accent1>
      <a:accent2>
        <a:srgbClr val="007A96"/>
      </a:accent2>
      <a:accent3>
        <a:srgbClr val="974806"/>
      </a:accent3>
      <a:accent4>
        <a:srgbClr val="800080"/>
      </a:accent4>
      <a:accent5>
        <a:srgbClr val="A78720"/>
      </a:accent5>
      <a:accent6>
        <a:srgbClr val="A60B16"/>
      </a:accent6>
      <a:hlink>
        <a:srgbClr val="A60B16"/>
      </a:hlink>
      <a:folHlink>
        <a:srgbClr val="A60B16"/>
      </a:folHlink>
    </a:clrScheme>
    <a:fontScheme name="CS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_CSCS_E_vorlage_169_cscs2_v12.potx" id="{B1361C31-3486-4802-8FB1-ED9A73F0E5B5}" vid="{48833DF4-C07B-4928-B65C-E5B40020B3C7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CSCS PowerPoint Template 16to9 2015</Template>
  <TotalTime>50</TotalTime>
  <Words>379</Words>
  <Application>Microsoft Macintosh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Courier New</vt:lpstr>
      <vt:lpstr>Tahoma</vt:lpstr>
      <vt:lpstr>Wingdings</vt:lpstr>
      <vt:lpstr>Arial</vt:lpstr>
      <vt:lpstr>PPT Template CSCS</vt:lpstr>
      <vt:lpstr>LHConCRAY/ System-centric status update</vt:lpstr>
      <vt:lpstr>System overview</vt:lpstr>
      <vt:lpstr>VO status from system perspective</vt:lpstr>
      <vt:lpstr>Current issues (1)</vt:lpstr>
      <vt:lpstr>Current issues (2)</vt:lpstr>
      <vt:lpstr>Thank you for your attention.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LHConCRAY/ System status update</dc:title>
  <dc:creator>T9Ubw3JfTP@ethz.ch</dc:creator>
  <cp:lastModifiedBy>T9Ubw3JfTP@ethz.ch</cp:lastModifiedBy>
  <cp:revision>8</cp:revision>
  <dcterms:created xsi:type="dcterms:W3CDTF">2016-11-02T07:23:39Z</dcterms:created>
  <dcterms:modified xsi:type="dcterms:W3CDTF">2016-11-02T08:13:45Z</dcterms:modified>
</cp:coreProperties>
</file>