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5" r:id="rId3"/>
    <p:sldId id="279" r:id="rId4"/>
    <p:sldId id="286" r:id="rId5"/>
    <p:sldId id="284" r:id="rId6"/>
    <p:sldId id="283" r:id="rId7"/>
    <p:sldId id="282" r:id="rId8"/>
    <p:sldId id="26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3923" userDrawn="1">
          <p15:clr>
            <a:srgbClr val="A4A3A4"/>
          </p15:clr>
        </p15:guide>
        <p15:guide id="11" pos="272" userDrawn="1">
          <p15:clr>
            <a:srgbClr val="A4A3A4"/>
          </p15:clr>
        </p15:guide>
        <p15:guide id="12" pos="7408" userDrawn="1">
          <p15:clr>
            <a:srgbClr val="A4A3A4"/>
          </p15:clr>
        </p15:guide>
        <p15:guide id="14" pos="3961" userDrawn="1">
          <p15:clr>
            <a:srgbClr val="A4A3A4"/>
          </p15:clr>
        </p15:guide>
        <p15:guide id="15" pos="3719" userDrawn="1">
          <p15:clr>
            <a:srgbClr val="A4A3A4"/>
          </p15:clr>
        </p15:guide>
        <p15:guide id="17" orient="horz" pos="2309" userDrawn="1">
          <p15:clr>
            <a:srgbClr val="A4A3A4"/>
          </p15:clr>
        </p15:guide>
        <p15:guide id="18" orient="horz" pos="691" userDrawn="1">
          <p15:clr>
            <a:srgbClr val="A4A3A4"/>
          </p15:clr>
        </p15:guide>
        <p15:guide id="19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A60B16"/>
    <a:srgbClr val="E2001A"/>
    <a:srgbClr val="7B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9" autoAdjust="0"/>
    <p:restoredTop sz="91876" autoAdjust="0"/>
  </p:normalViewPr>
  <p:slideViewPr>
    <p:cSldViewPr showGuides="1">
      <p:cViewPr varScale="1">
        <p:scale>
          <a:sx n="149" d="100"/>
          <a:sy n="149" d="100"/>
        </p:scale>
        <p:origin x="176" y="344"/>
      </p:cViewPr>
      <p:guideLst>
        <p:guide orient="horz" pos="3923"/>
        <p:guide pos="272"/>
        <p:guide pos="7408"/>
        <p:guide pos="3961"/>
        <p:guide pos="3719"/>
        <p:guide orient="horz" pos="2309"/>
        <p:guide orient="horz" pos="6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38C09-52C8-E244-A6D3-4B20B6F647FD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10208-73B9-084D-BAEA-2C1EDCC0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136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0BB2D-473E-4001-AEF2-40B6F6C8E08C}" type="datetimeFigureOut">
              <a:rPr lang="de-CH" smtClean="0"/>
              <a:t>02.10.17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15CF0-5FCF-41C9-B381-1D3C8AC05A9A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2204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pertinaAR20113stesa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18" b="4165"/>
          <a:stretch/>
        </p:blipFill>
        <p:spPr>
          <a:xfrm>
            <a:off x="0" y="1236663"/>
            <a:ext cx="12192000" cy="21923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3429000"/>
            <a:ext cx="11328400" cy="10795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4508500"/>
            <a:ext cx="11328400" cy="2160588"/>
          </a:xfrm>
        </p:spPr>
        <p:txBody>
          <a:bodyPr lIns="0" tIns="18000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CSCS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eth_logo_kurz_pos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7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56" b="7446"/>
          <a:stretch/>
        </p:blipFill>
        <p:spPr>
          <a:xfrm>
            <a:off x="0" y="1231900"/>
            <a:ext cx="12192000" cy="21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800" y="3429000"/>
            <a:ext cx="11328400" cy="10795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Thank you for your attention.</a:t>
            </a:r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CSCS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eth_logo_kurz_pos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59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3" b="20363"/>
          <a:stretch/>
        </p:blipFill>
        <p:spPr bwMode="auto">
          <a:xfrm>
            <a:off x="0" y="1236663"/>
            <a:ext cx="121920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3429000"/>
            <a:ext cx="11328400" cy="10795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4508500"/>
            <a:ext cx="11328400" cy="2160588"/>
          </a:xfrm>
        </p:spPr>
        <p:txBody>
          <a:bodyPr lIns="0" tIns="18000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SCS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eth_logo_kurz_pos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2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1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b="17065"/>
          <a:stretch/>
        </p:blipFill>
        <p:spPr>
          <a:xfrm>
            <a:off x="0" y="1236663"/>
            <a:ext cx="12192000" cy="21923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3429000"/>
            <a:ext cx="11328400" cy="10795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4508500"/>
            <a:ext cx="11328400" cy="2160588"/>
          </a:xfrm>
        </p:spPr>
        <p:txBody>
          <a:bodyPr lIns="0" tIns="18000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CSCS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eth_logo_kurz_pos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2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</p:spPr>
        <p:txBody>
          <a:bodyPr wrap="none" tIns="0" anchor="b" anchorCtr="0">
            <a:noAutofit/>
          </a:bodyPr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1800" y="1087439"/>
            <a:ext cx="11328400" cy="5140325"/>
          </a:xfrm>
          <a:solidFill>
            <a:schemeClr val="bg1">
              <a:lumMod val="95000"/>
            </a:schemeClr>
          </a:solidFill>
        </p:spPr>
        <p:txBody>
          <a:bodyPr tIns="57600"/>
          <a:lstStyle>
            <a:lvl1pPr marL="627063" indent="-541338">
              <a:buFont typeface="+mj-lt"/>
              <a:buAutoNum type="arabicPeriod"/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67541" y="6456392"/>
            <a:ext cx="4116579" cy="144016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Insert_Footer</a:t>
            </a:r>
            <a:endParaRPr lang="en-US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0" y="6456393"/>
            <a:ext cx="384043" cy="144016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C859BB-BF0B-4BDC-BBD4-42B4A100F88B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18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2349500"/>
            <a:ext cx="11328400" cy="1079500"/>
          </a:xfrm>
        </p:spPr>
        <p:txBody>
          <a:bodyPr lIns="0" tIns="0" rIns="0" bIns="7200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SCS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 descr="eth_logo_kurz_po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09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</p:spPr>
        <p:txBody>
          <a:bodyPr wrap="none" tIns="0" anchor="b" anchorCtr="0">
            <a:noAutofit/>
          </a:bodyPr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087439"/>
            <a:ext cx="11328400" cy="5140325"/>
          </a:xfrm>
        </p:spPr>
        <p:txBody>
          <a:bodyPr tIns="57600"/>
          <a:lstStyle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67541" y="6456392"/>
            <a:ext cx="4116579" cy="144016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Insert_Footer</a:t>
            </a:r>
            <a:endParaRPr lang="en-US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0" y="6456393"/>
            <a:ext cx="384043" cy="144016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C859BB-BF0B-4BDC-BBD4-42B4A100F88B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679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087438"/>
            <a:ext cx="5471584" cy="5140325"/>
          </a:xfrm>
        </p:spPr>
        <p:txBody>
          <a:bodyPr tIns="72000"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8617" y="1087438"/>
            <a:ext cx="5471583" cy="5140325"/>
          </a:xfrm>
        </p:spPr>
        <p:txBody>
          <a:bodyPr tIns="72000"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67541" y="6456392"/>
            <a:ext cx="4116579" cy="144016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Insert_Footer</a:t>
            </a:r>
            <a:endParaRPr lang="en-US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0" y="6456393"/>
            <a:ext cx="384043" cy="144016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C859BB-BF0B-4BDC-BBD4-42B4A100F88B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</p:spPr>
        <p:txBody>
          <a:bodyPr wrap="none" tIns="0" anchor="b" anchorCtr="0"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746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Insert_Footer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t>‹#›</a:t>
            </a:fld>
            <a:endParaRPr lang="de-CH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</p:spPr>
        <p:txBody>
          <a:bodyPr wrap="none" tIns="0" anchor="b" anchorCtr="0"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431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Insert_Footer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11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3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  <a:prstGeom prst="rect">
            <a:avLst/>
          </a:prstGeom>
        </p:spPr>
        <p:txBody>
          <a:bodyPr vert="horz" lIns="0" tIns="45720" rIns="0" bIns="72000" rtlCol="0" anchor="b" anchorCtr="0">
            <a:norm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087439"/>
            <a:ext cx="11328400" cy="50058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67541" y="6456392"/>
            <a:ext cx="4116579" cy="144016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Insert_Footer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0" y="6456393"/>
            <a:ext cx="384043" cy="144016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C859BB-BF0B-4BDC-BBD4-42B4A100F88B}" type="slidenum">
              <a:rPr lang="de-CH" smtClean="0"/>
              <a:pPr/>
              <a:t>‹#›</a:t>
            </a:fld>
            <a:endParaRPr lang="de-CH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096000" y="6456392"/>
            <a:ext cx="0" cy="1440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eth_logo_kurz_pos.eps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213" y="6458507"/>
            <a:ext cx="815851" cy="1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CSCS_2_RGB.eps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83" y="6302962"/>
            <a:ext cx="1081257" cy="43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0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72" r:id="rId3"/>
    <p:sldLayoutId id="2147483673" r:id="rId4"/>
    <p:sldLayoutId id="2147483662" r:id="rId5"/>
    <p:sldLayoutId id="2147483670" r:id="rId6"/>
    <p:sldLayoutId id="2147483652" r:id="rId7"/>
    <p:sldLayoutId id="2147483654" r:id="rId8"/>
    <p:sldLayoutId id="2147483655" r:id="rId9"/>
    <p:sldLayoutId id="2147483664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Clr>
          <a:srgbClr val="A60B16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Clr>
          <a:srgbClr val="A60B1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60B1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0B1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0B1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LHConCRAY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Acceptance Tests 2017 </a:t>
            </a:r>
            <a:r>
              <a:rPr lang="mr-IN" dirty="0" smtClean="0"/>
              <a:t>–</a:t>
            </a:r>
            <a:r>
              <a:rPr lang="en-US" dirty="0" smtClean="0"/>
              <a:t> Configuration </a:t>
            </a:r>
            <a:r>
              <a:rPr lang="en-US" dirty="0" smtClean="0"/>
              <a:t>overview</a:t>
            </a:r>
            <a:endParaRPr lang="en-US" dirty="0"/>
          </a:p>
          <a:p>
            <a:r>
              <a:rPr lang="en-US" dirty="0" smtClean="0"/>
              <a:t>Miguel Gila, CSCS</a:t>
            </a:r>
          </a:p>
          <a:p>
            <a:r>
              <a:rPr lang="en-US" dirty="0" smtClean="0"/>
              <a:t>October 03,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168"/>
          <p:cNvSpPr/>
          <p:nvPr/>
        </p:nvSpPr>
        <p:spPr>
          <a:xfrm>
            <a:off x="49820" y="2377863"/>
            <a:ext cx="2076127" cy="22386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4107140" y="1196752"/>
            <a:ext cx="4149099" cy="5184576"/>
          </a:xfrm>
          <a:prstGeom prst="roundRect">
            <a:avLst>
              <a:gd name="adj" fmla="val 2659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Piz </a:t>
            </a:r>
            <a:r>
              <a:rPr lang="en-US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Daint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Run1. Setup the environment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LHConCRAY</a:t>
            </a:r>
            <a:r>
              <a:rPr lang="en-US" dirty="0"/>
              <a:t> - Acceptance Tests 2017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Configuration evolution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9" name="Rectangle 8"/>
          <p:cNvSpPr/>
          <p:nvPr/>
        </p:nvSpPr>
        <p:spPr>
          <a:xfrm>
            <a:off x="2406364" y="4750938"/>
            <a:ext cx="576064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arc04</a:t>
            </a:r>
            <a:endParaRPr lang="en-US" sz="1000"/>
          </a:p>
        </p:txBody>
      </p:sp>
      <p:sp>
        <p:nvSpPr>
          <p:cNvPr id="10" name="Rectangle 9"/>
          <p:cNvSpPr/>
          <p:nvPr/>
        </p:nvSpPr>
        <p:spPr>
          <a:xfrm>
            <a:off x="2406364" y="5863903"/>
            <a:ext cx="576064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arcds1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2406364" y="5307420"/>
            <a:ext cx="576064" cy="504056"/>
          </a:xfrm>
          <a:prstGeom prst="rect">
            <a:avLst/>
          </a:prstGeom>
          <a:pattFill prst="pct90">
            <a:fgClr>
              <a:schemeClr val="dk1"/>
            </a:fgClr>
            <a:bgClr>
              <a:schemeClr val="tx1"/>
            </a:bgClr>
          </a:patt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arc05</a:t>
            </a:r>
            <a:endParaRPr lang="en-US" sz="1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3672048" y="1772816"/>
            <a:ext cx="576064" cy="2527274"/>
            <a:chOff x="3686200" y="2403584"/>
            <a:chExt cx="576064" cy="2527274"/>
          </a:xfrm>
          <a:solidFill>
            <a:srgbClr val="0070C0"/>
          </a:solidFill>
        </p:grpSpPr>
        <p:sp>
          <p:nvSpPr>
            <p:cNvPr id="13" name="Rectangle 12"/>
            <p:cNvSpPr/>
            <p:nvPr/>
          </p:nvSpPr>
          <p:spPr>
            <a:xfrm>
              <a:off x="3686200" y="2403584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6200" y="2907640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86200" y="3418068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86200" y="4426802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86200" y="3922746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</p:grpSp>
      <p:sp>
        <p:nvSpPr>
          <p:cNvPr id="18" name="Can 17"/>
          <p:cNvSpPr/>
          <p:nvPr/>
        </p:nvSpPr>
        <p:spPr>
          <a:xfrm>
            <a:off x="292608" y="2964619"/>
            <a:ext cx="1656184" cy="1072777"/>
          </a:xfrm>
          <a:prstGeom prst="can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GPFS</a:t>
            </a:r>
            <a:endParaRPr lang="en-US" dirty="0"/>
          </a:p>
        </p:txBody>
      </p:sp>
      <p:cxnSp>
        <p:nvCxnSpPr>
          <p:cNvPr id="27" name="Straight Connector 26"/>
          <p:cNvCxnSpPr>
            <a:stCxn id="18" idx="3"/>
            <a:endCxn id="9" idx="1"/>
          </p:cNvCxnSpPr>
          <p:nvPr/>
        </p:nvCxnSpPr>
        <p:spPr>
          <a:xfrm>
            <a:off x="1120700" y="4037396"/>
            <a:ext cx="1285664" cy="96557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3"/>
            <a:endCxn id="10" idx="1"/>
          </p:cNvCxnSpPr>
          <p:nvPr/>
        </p:nvCxnSpPr>
        <p:spPr>
          <a:xfrm>
            <a:off x="1120700" y="4037396"/>
            <a:ext cx="1285664" cy="207853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3"/>
            <a:endCxn id="11" idx="1"/>
          </p:cNvCxnSpPr>
          <p:nvPr/>
        </p:nvCxnSpPr>
        <p:spPr>
          <a:xfrm>
            <a:off x="1120700" y="4037396"/>
            <a:ext cx="1285664" cy="152205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Up-Down Arrow 81"/>
          <p:cNvSpPr/>
          <p:nvPr/>
        </p:nvSpPr>
        <p:spPr>
          <a:xfrm rot="5400000">
            <a:off x="4626154" y="2245803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Up-Down Arrow 82"/>
          <p:cNvSpPr/>
          <p:nvPr/>
        </p:nvSpPr>
        <p:spPr>
          <a:xfrm rot="5400000">
            <a:off x="4626153" y="1755603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Up-Down Arrow 83"/>
          <p:cNvSpPr/>
          <p:nvPr/>
        </p:nvSpPr>
        <p:spPr>
          <a:xfrm rot="5400000">
            <a:off x="4626152" y="2800665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Up-Down Arrow 84"/>
          <p:cNvSpPr/>
          <p:nvPr/>
        </p:nvSpPr>
        <p:spPr>
          <a:xfrm rot="5400000">
            <a:off x="4626151" y="3845727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Up-Down Arrow 85"/>
          <p:cNvSpPr/>
          <p:nvPr/>
        </p:nvSpPr>
        <p:spPr>
          <a:xfrm rot="5400000">
            <a:off x="4612806" y="3293257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5257056" y="1800770"/>
            <a:ext cx="2880320" cy="504056"/>
            <a:chOff x="5257056" y="2265324"/>
            <a:chExt cx="2880320" cy="504056"/>
          </a:xfrm>
        </p:grpSpPr>
        <p:sp>
          <p:nvSpPr>
            <p:cNvPr id="76" name="Rectangle 75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257056" y="2304826"/>
            <a:ext cx="2880320" cy="504056"/>
            <a:chOff x="5257056" y="2265324"/>
            <a:chExt cx="2880320" cy="504056"/>
          </a:xfrm>
        </p:grpSpPr>
        <p:sp>
          <p:nvSpPr>
            <p:cNvPr id="115" name="Rectangle 114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257054" y="2805227"/>
            <a:ext cx="2880320" cy="504056"/>
            <a:chOff x="5257056" y="2265324"/>
            <a:chExt cx="2880320" cy="504056"/>
          </a:xfrm>
        </p:grpSpPr>
        <p:sp>
          <p:nvSpPr>
            <p:cNvPr id="131" name="Rectangle 130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256955" y="3303142"/>
            <a:ext cx="2880320" cy="504056"/>
            <a:chOff x="5257056" y="2265324"/>
            <a:chExt cx="2880320" cy="504056"/>
          </a:xfrm>
        </p:grpSpPr>
        <p:sp>
          <p:nvSpPr>
            <p:cNvPr id="147" name="Rectangle 146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256955" y="3813339"/>
            <a:ext cx="2880320" cy="504056"/>
            <a:chOff x="5257056" y="2265324"/>
            <a:chExt cx="2880320" cy="504056"/>
          </a:xfrm>
        </p:grpSpPr>
        <p:sp>
          <p:nvSpPr>
            <p:cNvPr id="163" name="Rectangle 162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sp>
        <p:nvSpPr>
          <p:cNvPr id="174" name="Up-Down Arrow 173"/>
          <p:cNvSpPr/>
          <p:nvPr/>
        </p:nvSpPr>
        <p:spPr>
          <a:xfrm rot="5400000">
            <a:off x="2785543" y="2993224"/>
            <a:ext cx="226906" cy="1546101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700" dirty="0" smtClean="0"/>
              <a:t>scratch</a:t>
            </a:r>
            <a:endParaRPr lang="en-US" sz="700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8080926" y="4424841"/>
            <a:ext cx="576064" cy="1770209"/>
            <a:chOff x="3686200" y="2403584"/>
            <a:chExt cx="576064" cy="2527274"/>
          </a:xfrm>
        </p:grpSpPr>
        <p:sp>
          <p:nvSpPr>
            <p:cNvPr id="176" name="Rectangle 175"/>
            <p:cNvSpPr/>
            <p:nvPr/>
          </p:nvSpPr>
          <p:spPr>
            <a:xfrm>
              <a:off x="3686200" y="2403584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686200" y="2907640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686200" y="3418068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686200" y="4426802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686200" y="3922746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</p:grpSp>
      <p:sp>
        <p:nvSpPr>
          <p:cNvPr id="181" name="Up-Down Arrow 180"/>
          <p:cNvSpPr/>
          <p:nvPr/>
        </p:nvSpPr>
        <p:spPr>
          <a:xfrm rot="18420339">
            <a:off x="7655360" y="4358597"/>
            <a:ext cx="226906" cy="619161"/>
          </a:xfrm>
          <a:prstGeom prst="up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Cloud 181"/>
          <p:cNvSpPr/>
          <p:nvPr/>
        </p:nvSpPr>
        <p:spPr>
          <a:xfrm>
            <a:off x="9425195" y="2064622"/>
            <a:ext cx="2135808" cy="118375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196" name="Straight Arrow Connector 195"/>
          <p:cNvCxnSpPr>
            <a:stCxn id="182" idx="1"/>
          </p:cNvCxnSpPr>
          <p:nvPr/>
        </p:nvCxnSpPr>
        <p:spPr>
          <a:xfrm>
            <a:off x="10493099" y="3247118"/>
            <a:ext cx="148817" cy="1244928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Up-Down Arrow 200"/>
          <p:cNvSpPr/>
          <p:nvPr/>
        </p:nvSpPr>
        <p:spPr>
          <a:xfrm rot="13775001">
            <a:off x="9324443" y="3026910"/>
            <a:ext cx="226906" cy="1823920"/>
          </a:xfrm>
          <a:prstGeom prst="up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3672048" y="4635797"/>
            <a:ext cx="576064" cy="5040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/>
              <a:t>SLURM</a:t>
            </a:r>
            <a:endParaRPr lang="en-US" sz="800" dirty="0"/>
          </a:p>
        </p:txBody>
      </p:sp>
      <p:cxnSp>
        <p:nvCxnSpPr>
          <p:cNvPr id="216" name="Straight Arrow Connector 215"/>
          <p:cNvCxnSpPr>
            <a:stCxn id="9" idx="3"/>
            <a:endCxn id="205" idx="1"/>
          </p:cNvCxnSpPr>
          <p:nvPr/>
        </p:nvCxnSpPr>
        <p:spPr>
          <a:xfrm flipV="1">
            <a:off x="2982428" y="4887825"/>
            <a:ext cx="689620" cy="1151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11" idx="3"/>
            <a:endCxn id="205" idx="1"/>
          </p:cNvCxnSpPr>
          <p:nvPr/>
        </p:nvCxnSpPr>
        <p:spPr>
          <a:xfrm flipV="1">
            <a:off x="2982428" y="4887825"/>
            <a:ext cx="689620" cy="6716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3" name="Picture 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40010" y="1627180"/>
            <a:ext cx="167449" cy="167449"/>
          </a:xfrm>
          <a:prstGeom prst="rect">
            <a:avLst/>
          </a:prstGeom>
        </p:spPr>
      </p:pic>
      <p:sp>
        <p:nvSpPr>
          <p:cNvPr id="236" name="Rounded Rectangle 235"/>
          <p:cNvSpPr/>
          <p:nvPr/>
        </p:nvSpPr>
        <p:spPr>
          <a:xfrm>
            <a:off x="9394117" y="129450"/>
            <a:ext cx="2395039" cy="1297632"/>
          </a:xfrm>
          <a:prstGeom prst="roundRect">
            <a:avLst>
              <a:gd name="adj" fmla="val 4013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2" name="Picture 2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09586" y="-24598"/>
            <a:ext cx="288405" cy="265703"/>
          </a:xfrm>
          <a:prstGeom prst="rect">
            <a:avLst/>
          </a:prstGeom>
        </p:spPr>
      </p:pic>
      <p:sp>
        <p:nvSpPr>
          <p:cNvPr id="225" name="Can 224"/>
          <p:cNvSpPr/>
          <p:nvPr/>
        </p:nvSpPr>
        <p:spPr>
          <a:xfrm>
            <a:off x="10653641" y="836734"/>
            <a:ext cx="684024" cy="397901"/>
          </a:xfrm>
          <a:prstGeom prst="can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GPFS</a:t>
            </a:r>
            <a:endParaRPr lang="en-US" sz="1050" dirty="0"/>
          </a:p>
        </p:txBody>
      </p:sp>
      <p:cxnSp>
        <p:nvCxnSpPr>
          <p:cNvPr id="230" name="Straight Arrow Connector 229"/>
          <p:cNvCxnSpPr>
            <a:endCxn id="225" idx="2"/>
          </p:cNvCxnSpPr>
          <p:nvPr/>
        </p:nvCxnSpPr>
        <p:spPr>
          <a:xfrm>
            <a:off x="10419588" y="1035685"/>
            <a:ext cx="234053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9416189" y="172947"/>
            <a:ext cx="1368152" cy="25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CVMFS</a:t>
            </a:r>
            <a:endParaRPr lang="en-US" sz="1200" b="1" dirty="0"/>
          </a:p>
        </p:txBody>
      </p:sp>
      <p:cxnSp>
        <p:nvCxnSpPr>
          <p:cNvPr id="239" name="Straight Connector 238"/>
          <p:cNvCxnSpPr/>
          <p:nvPr/>
        </p:nvCxnSpPr>
        <p:spPr>
          <a:xfrm flipV="1">
            <a:off x="8036364" y="300544"/>
            <a:ext cx="1214275" cy="129825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8137275" y="1399341"/>
            <a:ext cx="1127077" cy="2733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85047" y="944802"/>
            <a:ext cx="3536313" cy="938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No SWAP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64 </a:t>
            </a:r>
            <a:r>
              <a:rPr lang="en-US" sz="1100" dirty="0"/>
              <a:t>core/node </a:t>
            </a:r>
            <a:endParaRPr lang="en-US" sz="11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Memory is a consumable resource</a:t>
            </a:r>
            <a:endParaRPr lang="en-US" sz="1100" dirty="0"/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CVMFS using XFS disks on scratch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Scratch on GPFS via DVS</a:t>
            </a:r>
            <a:endParaRPr lang="en-US" sz="1100" dirty="0"/>
          </a:p>
        </p:txBody>
      </p:sp>
      <p:sp>
        <p:nvSpPr>
          <p:cNvPr id="183" name="Can 182"/>
          <p:cNvSpPr/>
          <p:nvPr/>
        </p:nvSpPr>
        <p:spPr>
          <a:xfrm>
            <a:off x="9719797" y="836734"/>
            <a:ext cx="684024" cy="397901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XFS</a:t>
            </a:r>
            <a:endParaRPr lang="en-US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9471756" y="424402"/>
            <a:ext cx="228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XFS within GPFS</a:t>
            </a:r>
            <a:endParaRPr lang="en-US"/>
          </a:p>
        </p:txBody>
      </p:sp>
      <p:pic>
        <p:nvPicPr>
          <p:cNvPr id="1025" name="Picture 1" descr="age7image31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07" y="1213718"/>
            <a:ext cx="1127330" cy="5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Rounded Rectangle 164"/>
          <p:cNvSpPr/>
          <p:nvPr/>
        </p:nvSpPr>
        <p:spPr>
          <a:xfrm>
            <a:off x="9200983" y="4492046"/>
            <a:ext cx="2799673" cy="18628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9331749" y="4672512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CVMFS squid</a:t>
            </a:r>
            <a:endParaRPr lang="en-US" sz="1000" dirty="0"/>
          </a:p>
        </p:txBody>
      </p:sp>
      <p:sp>
        <p:nvSpPr>
          <p:cNvPr id="184" name="Rectangle 183"/>
          <p:cNvSpPr/>
          <p:nvPr/>
        </p:nvSpPr>
        <p:spPr>
          <a:xfrm>
            <a:off x="9336360" y="529113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 Boxes</a:t>
            </a:r>
            <a:endParaRPr lang="en-US" sz="1000" dirty="0"/>
          </a:p>
        </p:txBody>
      </p:sp>
      <p:sp>
        <p:nvSpPr>
          <p:cNvPr id="185" name="Rectangle 184"/>
          <p:cNvSpPr/>
          <p:nvPr/>
        </p:nvSpPr>
        <p:spPr>
          <a:xfrm>
            <a:off x="9406621" y="4731079"/>
            <a:ext cx="721827" cy="492028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CVMFS squid</a:t>
            </a:r>
            <a:endParaRPr lang="en-US" sz="1000" dirty="0"/>
          </a:p>
        </p:txBody>
      </p:sp>
      <p:sp>
        <p:nvSpPr>
          <p:cNvPr id="186" name="Rectangle 185"/>
          <p:cNvSpPr/>
          <p:nvPr/>
        </p:nvSpPr>
        <p:spPr>
          <a:xfrm>
            <a:off x="9404427" y="5366449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 Boxes</a:t>
            </a:r>
            <a:endParaRPr lang="en-US" sz="1000" dirty="0"/>
          </a:p>
        </p:txBody>
      </p:sp>
      <p:sp>
        <p:nvSpPr>
          <p:cNvPr id="187" name="Can 186"/>
          <p:cNvSpPr/>
          <p:nvPr/>
        </p:nvSpPr>
        <p:spPr>
          <a:xfrm>
            <a:off x="10270792" y="4675708"/>
            <a:ext cx="1518364" cy="539020"/>
          </a:xfrm>
          <a:prstGeom prst="can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/>
              <a:t>dCache</a:t>
            </a:r>
            <a:endParaRPr lang="en-US" sz="1100" dirty="0"/>
          </a:p>
        </p:txBody>
      </p:sp>
      <p:sp>
        <p:nvSpPr>
          <p:cNvPr id="188" name="Rectangle 187"/>
          <p:cNvSpPr/>
          <p:nvPr/>
        </p:nvSpPr>
        <p:spPr>
          <a:xfrm>
            <a:off x="10241165" y="5299356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ARGUS</a:t>
            </a:r>
            <a:endParaRPr lang="en-US" sz="1000" dirty="0"/>
          </a:p>
        </p:txBody>
      </p:sp>
      <p:sp>
        <p:nvSpPr>
          <p:cNvPr id="191" name="Rectangle 190"/>
          <p:cNvSpPr/>
          <p:nvPr/>
        </p:nvSpPr>
        <p:spPr>
          <a:xfrm>
            <a:off x="11064552" y="529113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BDII</a:t>
            </a:r>
            <a:endParaRPr lang="en-US" sz="1000" dirty="0"/>
          </a:p>
        </p:txBody>
      </p:sp>
      <p:sp>
        <p:nvSpPr>
          <p:cNvPr id="192" name="Rectangle 191"/>
          <p:cNvSpPr/>
          <p:nvPr/>
        </p:nvSpPr>
        <p:spPr>
          <a:xfrm>
            <a:off x="11126364" y="536754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BDII</a:t>
            </a:r>
            <a:endParaRPr lang="en-US" sz="1000" dirty="0"/>
          </a:p>
        </p:txBody>
      </p:sp>
      <p:sp>
        <p:nvSpPr>
          <p:cNvPr id="193" name="Rectangle 192"/>
          <p:cNvSpPr/>
          <p:nvPr/>
        </p:nvSpPr>
        <p:spPr>
          <a:xfrm>
            <a:off x="11203014" y="5431607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BDII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523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168"/>
          <p:cNvSpPr/>
          <p:nvPr/>
        </p:nvSpPr>
        <p:spPr>
          <a:xfrm>
            <a:off x="49820" y="2377863"/>
            <a:ext cx="2076127" cy="22386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4107140" y="1196752"/>
            <a:ext cx="4149099" cy="5184576"/>
          </a:xfrm>
          <a:prstGeom prst="roundRect">
            <a:avLst>
              <a:gd name="adj" fmla="val 2659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Piz </a:t>
            </a:r>
            <a:r>
              <a:rPr lang="en-US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Daint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Run2. Test it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LHConCRAY</a:t>
            </a:r>
            <a:r>
              <a:rPr lang="en-US" dirty="0"/>
              <a:t> - Acceptance Tests 2017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Configuration evolution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9" name="Rectangle 8"/>
          <p:cNvSpPr/>
          <p:nvPr/>
        </p:nvSpPr>
        <p:spPr>
          <a:xfrm>
            <a:off x="2406364" y="4750938"/>
            <a:ext cx="576064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arc04</a:t>
            </a:r>
            <a:endParaRPr lang="en-US" sz="1000"/>
          </a:p>
        </p:txBody>
      </p:sp>
      <p:sp>
        <p:nvSpPr>
          <p:cNvPr id="10" name="Rectangle 9"/>
          <p:cNvSpPr/>
          <p:nvPr/>
        </p:nvSpPr>
        <p:spPr>
          <a:xfrm>
            <a:off x="2406364" y="5863903"/>
            <a:ext cx="576064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arcds1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2406364" y="5307420"/>
            <a:ext cx="576064" cy="504056"/>
          </a:xfrm>
          <a:prstGeom prst="rect">
            <a:avLst/>
          </a:prstGeom>
          <a:pattFill prst="pct90">
            <a:fgClr>
              <a:schemeClr val="dk1"/>
            </a:fgClr>
            <a:bgClr>
              <a:schemeClr val="tx1"/>
            </a:bgClr>
          </a:patt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arc05</a:t>
            </a:r>
            <a:endParaRPr lang="en-US" sz="1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3672048" y="1772816"/>
            <a:ext cx="576064" cy="2527274"/>
            <a:chOff x="3686200" y="2403584"/>
            <a:chExt cx="576064" cy="2527274"/>
          </a:xfrm>
          <a:solidFill>
            <a:srgbClr val="0070C0"/>
          </a:solidFill>
        </p:grpSpPr>
        <p:sp>
          <p:nvSpPr>
            <p:cNvPr id="13" name="Rectangle 12"/>
            <p:cNvSpPr/>
            <p:nvPr/>
          </p:nvSpPr>
          <p:spPr>
            <a:xfrm>
              <a:off x="3686200" y="2403584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6200" y="2907640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86200" y="3418068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86200" y="4426802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86200" y="3922746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</p:grpSp>
      <p:sp>
        <p:nvSpPr>
          <p:cNvPr id="18" name="Can 17"/>
          <p:cNvSpPr/>
          <p:nvPr/>
        </p:nvSpPr>
        <p:spPr>
          <a:xfrm>
            <a:off x="292608" y="2964619"/>
            <a:ext cx="1656184" cy="1072777"/>
          </a:xfrm>
          <a:prstGeom prst="can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GPFS</a:t>
            </a:r>
            <a:endParaRPr lang="en-US" dirty="0"/>
          </a:p>
        </p:txBody>
      </p:sp>
      <p:cxnSp>
        <p:nvCxnSpPr>
          <p:cNvPr id="27" name="Straight Connector 26"/>
          <p:cNvCxnSpPr>
            <a:stCxn id="18" idx="3"/>
            <a:endCxn id="9" idx="1"/>
          </p:cNvCxnSpPr>
          <p:nvPr/>
        </p:nvCxnSpPr>
        <p:spPr>
          <a:xfrm>
            <a:off x="1120700" y="4037396"/>
            <a:ext cx="1285664" cy="96557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3"/>
            <a:endCxn id="10" idx="1"/>
          </p:cNvCxnSpPr>
          <p:nvPr/>
        </p:nvCxnSpPr>
        <p:spPr>
          <a:xfrm>
            <a:off x="1120700" y="4037396"/>
            <a:ext cx="1285664" cy="207853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3"/>
            <a:endCxn id="11" idx="1"/>
          </p:cNvCxnSpPr>
          <p:nvPr/>
        </p:nvCxnSpPr>
        <p:spPr>
          <a:xfrm>
            <a:off x="1120700" y="4037396"/>
            <a:ext cx="1285664" cy="152205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Up-Down Arrow 81"/>
          <p:cNvSpPr/>
          <p:nvPr/>
        </p:nvSpPr>
        <p:spPr>
          <a:xfrm rot="5400000">
            <a:off x="4626154" y="2245803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Up-Down Arrow 82"/>
          <p:cNvSpPr/>
          <p:nvPr/>
        </p:nvSpPr>
        <p:spPr>
          <a:xfrm rot="5400000">
            <a:off x="4626153" y="1755603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Up-Down Arrow 83"/>
          <p:cNvSpPr/>
          <p:nvPr/>
        </p:nvSpPr>
        <p:spPr>
          <a:xfrm rot="5400000">
            <a:off x="4626152" y="2800665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Up-Down Arrow 84"/>
          <p:cNvSpPr/>
          <p:nvPr/>
        </p:nvSpPr>
        <p:spPr>
          <a:xfrm rot="5400000">
            <a:off x="4626151" y="3845727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Up-Down Arrow 85"/>
          <p:cNvSpPr/>
          <p:nvPr/>
        </p:nvSpPr>
        <p:spPr>
          <a:xfrm rot="5400000">
            <a:off x="4612806" y="3293257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5257056" y="1800770"/>
            <a:ext cx="2880320" cy="504056"/>
            <a:chOff x="5257056" y="2265324"/>
            <a:chExt cx="2880320" cy="504056"/>
          </a:xfrm>
        </p:grpSpPr>
        <p:sp>
          <p:nvSpPr>
            <p:cNvPr id="76" name="Rectangle 75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257056" y="2304826"/>
            <a:ext cx="2880320" cy="504056"/>
            <a:chOff x="5257056" y="2265324"/>
            <a:chExt cx="2880320" cy="504056"/>
          </a:xfrm>
        </p:grpSpPr>
        <p:sp>
          <p:nvSpPr>
            <p:cNvPr id="115" name="Rectangle 114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257054" y="2805227"/>
            <a:ext cx="2880320" cy="504056"/>
            <a:chOff x="5257056" y="2265324"/>
            <a:chExt cx="2880320" cy="504056"/>
          </a:xfrm>
        </p:grpSpPr>
        <p:sp>
          <p:nvSpPr>
            <p:cNvPr id="131" name="Rectangle 130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256955" y="3303142"/>
            <a:ext cx="2880320" cy="504056"/>
            <a:chOff x="5257056" y="2265324"/>
            <a:chExt cx="2880320" cy="504056"/>
          </a:xfrm>
        </p:grpSpPr>
        <p:sp>
          <p:nvSpPr>
            <p:cNvPr id="147" name="Rectangle 146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256955" y="3813339"/>
            <a:ext cx="2880320" cy="504056"/>
            <a:chOff x="5257056" y="2265324"/>
            <a:chExt cx="2880320" cy="504056"/>
          </a:xfrm>
        </p:grpSpPr>
        <p:sp>
          <p:nvSpPr>
            <p:cNvPr id="163" name="Rectangle 162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sp>
        <p:nvSpPr>
          <p:cNvPr id="174" name="Up-Down Arrow 173"/>
          <p:cNvSpPr/>
          <p:nvPr/>
        </p:nvSpPr>
        <p:spPr>
          <a:xfrm rot="5400000">
            <a:off x="2785543" y="2993224"/>
            <a:ext cx="226906" cy="1546101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700" dirty="0" smtClean="0"/>
              <a:t>scratch</a:t>
            </a:r>
            <a:endParaRPr lang="en-US" sz="700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8080926" y="4424841"/>
            <a:ext cx="576064" cy="1770209"/>
            <a:chOff x="3686200" y="2403584"/>
            <a:chExt cx="576064" cy="2527274"/>
          </a:xfrm>
        </p:grpSpPr>
        <p:sp>
          <p:nvSpPr>
            <p:cNvPr id="176" name="Rectangle 175"/>
            <p:cNvSpPr/>
            <p:nvPr/>
          </p:nvSpPr>
          <p:spPr>
            <a:xfrm>
              <a:off x="3686200" y="2403584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686200" y="2907640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686200" y="3418068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686200" y="4426802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686200" y="3922746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</p:grpSp>
      <p:sp>
        <p:nvSpPr>
          <p:cNvPr id="181" name="Up-Down Arrow 180"/>
          <p:cNvSpPr/>
          <p:nvPr/>
        </p:nvSpPr>
        <p:spPr>
          <a:xfrm rot="18420339">
            <a:off x="7655360" y="4358597"/>
            <a:ext cx="226906" cy="619161"/>
          </a:xfrm>
          <a:prstGeom prst="up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Cloud 181"/>
          <p:cNvSpPr/>
          <p:nvPr/>
        </p:nvSpPr>
        <p:spPr>
          <a:xfrm>
            <a:off x="9425195" y="2064622"/>
            <a:ext cx="2135808" cy="118375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196" name="Straight Arrow Connector 195"/>
          <p:cNvCxnSpPr>
            <a:stCxn id="182" idx="1"/>
          </p:cNvCxnSpPr>
          <p:nvPr/>
        </p:nvCxnSpPr>
        <p:spPr>
          <a:xfrm>
            <a:off x="10493099" y="3247118"/>
            <a:ext cx="148817" cy="1244928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Up-Down Arrow 200"/>
          <p:cNvSpPr/>
          <p:nvPr/>
        </p:nvSpPr>
        <p:spPr>
          <a:xfrm rot="13775001">
            <a:off x="9324443" y="3026910"/>
            <a:ext cx="226906" cy="1823920"/>
          </a:xfrm>
          <a:prstGeom prst="up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3672048" y="4635797"/>
            <a:ext cx="576064" cy="5040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/>
              <a:t>SLURM</a:t>
            </a:r>
            <a:endParaRPr lang="en-US" sz="800" dirty="0"/>
          </a:p>
        </p:txBody>
      </p:sp>
      <p:cxnSp>
        <p:nvCxnSpPr>
          <p:cNvPr id="216" name="Straight Arrow Connector 215"/>
          <p:cNvCxnSpPr>
            <a:stCxn id="9" idx="3"/>
            <a:endCxn id="205" idx="1"/>
          </p:cNvCxnSpPr>
          <p:nvPr/>
        </p:nvCxnSpPr>
        <p:spPr>
          <a:xfrm flipV="1">
            <a:off x="2982428" y="4887825"/>
            <a:ext cx="689620" cy="1151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11" idx="3"/>
            <a:endCxn id="205" idx="1"/>
          </p:cNvCxnSpPr>
          <p:nvPr/>
        </p:nvCxnSpPr>
        <p:spPr>
          <a:xfrm flipV="1">
            <a:off x="2982428" y="4887825"/>
            <a:ext cx="689620" cy="6716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3" name="Picture 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40010" y="1627180"/>
            <a:ext cx="167449" cy="167449"/>
          </a:xfrm>
          <a:prstGeom prst="rect">
            <a:avLst/>
          </a:prstGeom>
        </p:spPr>
      </p:pic>
      <p:sp>
        <p:nvSpPr>
          <p:cNvPr id="236" name="Rounded Rectangle 235"/>
          <p:cNvSpPr/>
          <p:nvPr/>
        </p:nvSpPr>
        <p:spPr>
          <a:xfrm>
            <a:off x="9394117" y="129450"/>
            <a:ext cx="2395039" cy="1297632"/>
          </a:xfrm>
          <a:prstGeom prst="roundRect">
            <a:avLst>
              <a:gd name="adj" fmla="val 4013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2" name="Picture 2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09586" y="-24598"/>
            <a:ext cx="288405" cy="265703"/>
          </a:xfrm>
          <a:prstGeom prst="rect">
            <a:avLst/>
          </a:prstGeom>
        </p:spPr>
      </p:pic>
      <p:sp>
        <p:nvSpPr>
          <p:cNvPr id="225" name="Can 224"/>
          <p:cNvSpPr/>
          <p:nvPr/>
        </p:nvSpPr>
        <p:spPr>
          <a:xfrm>
            <a:off x="10653641" y="836734"/>
            <a:ext cx="684024" cy="397901"/>
          </a:xfrm>
          <a:prstGeom prst="can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GPFS</a:t>
            </a:r>
            <a:endParaRPr lang="en-US" sz="1050" dirty="0"/>
          </a:p>
        </p:txBody>
      </p:sp>
      <p:cxnSp>
        <p:nvCxnSpPr>
          <p:cNvPr id="230" name="Straight Arrow Connector 229"/>
          <p:cNvCxnSpPr>
            <a:endCxn id="225" idx="2"/>
          </p:cNvCxnSpPr>
          <p:nvPr/>
        </p:nvCxnSpPr>
        <p:spPr>
          <a:xfrm>
            <a:off x="10419588" y="1035685"/>
            <a:ext cx="234053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9416189" y="172947"/>
            <a:ext cx="1368152" cy="25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CVMFS</a:t>
            </a:r>
            <a:endParaRPr lang="en-US" sz="1200" b="1" dirty="0"/>
          </a:p>
        </p:txBody>
      </p:sp>
      <p:cxnSp>
        <p:nvCxnSpPr>
          <p:cNvPr id="239" name="Straight Connector 238"/>
          <p:cNvCxnSpPr/>
          <p:nvPr/>
        </p:nvCxnSpPr>
        <p:spPr>
          <a:xfrm flipV="1">
            <a:off x="8036364" y="300544"/>
            <a:ext cx="1214275" cy="129825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8137275" y="1399341"/>
            <a:ext cx="1127077" cy="2733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85047" y="944802"/>
            <a:ext cx="3536313" cy="938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No SWAP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64 </a:t>
            </a:r>
            <a:r>
              <a:rPr lang="en-US" sz="1100" dirty="0"/>
              <a:t>core/node </a:t>
            </a:r>
            <a:endParaRPr lang="en-US" sz="11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Memory is a consumable resource</a:t>
            </a:r>
            <a:endParaRPr lang="en-US" sz="1100" dirty="0"/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CVMFS using XFS disks on scratch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Scratch on GPFS via DVS</a:t>
            </a:r>
            <a:endParaRPr lang="en-US" sz="1100" dirty="0"/>
          </a:p>
        </p:txBody>
      </p:sp>
      <p:sp>
        <p:nvSpPr>
          <p:cNvPr id="183" name="Can 182"/>
          <p:cNvSpPr/>
          <p:nvPr/>
        </p:nvSpPr>
        <p:spPr>
          <a:xfrm>
            <a:off x="9719797" y="836734"/>
            <a:ext cx="684024" cy="397901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XFS</a:t>
            </a:r>
            <a:endParaRPr lang="en-US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9471756" y="424402"/>
            <a:ext cx="228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XFS within GPFS</a:t>
            </a:r>
            <a:endParaRPr lang="en-US"/>
          </a:p>
        </p:txBody>
      </p:sp>
      <p:pic>
        <p:nvPicPr>
          <p:cNvPr id="165" name="Picture 164" descr="age7image31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07" y="1213718"/>
            <a:ext cx="1127330" cy="5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Rounded Rectangle 171"/>
          <p:cNvSpPr/>
          <p:nvPr/>
        </p:nvSpPr>
        <p:spPr>
          <a:xfrm>
            <a:off x="9200983" y="4492046"/>
            <a:ext cx="2799673" cy="18628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9331749" y="4672512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CVMFS squid</a:t>
            </a:r>
            <a:endParaRPr lang="en-US" sz="1000" dirty="0"/>
          </a:p>
        </p:txBody>
      </p:sp>
      <p:sp>
        <p:nvSpPr>
          <p:cNvPr id="185" name="Rectangle 184"/>
          <p:cNvSpPr/>
          <p:nvPr/>
        </p:nvSpPr>
        <p:spPr>
          <a:xfrm>
            <a:off x="9336360" y="529113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 Boxes</a:t>
            </a:r>
            <a:endParaRPr lang="en-US" sz="1000" dirty="0"/>
          </a:p>
        </p:txBody>
      </p:sp>
      <p:sp>
        <p:nvSpPr>
          <p:cNvPr id="186" name="Rectangle 185"/>
          <p:cNvSpPr/>
          <p:nvPr/>
        </p:nvSpPr>
        <p:spPr>
          <a:xfrm>
            <a:off x="9406621" y="4731079"/>
            <a:ext cx="721827" cy="492028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CVMFS squid</a:t>
            </a:r>
            <a:endParaRPr lang="en-US" sz="1000" dirty="0"/>
          </a:p>
        </p:txBody>
      </p:sp>
      <p:sp>
        <p:nvSpPr>
          <p:cNvPr id="187" name="Rectangle 186"/>
          <p:cNvSpPr/>
          <p:nvPr/>
        </p:nvSpPr>
        <p:spPr>
          <a:xfrm>
            <a:off x="9404427" y="5366449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 Boxes</a:t>
            </a:r>
            <a:endParaRPr lang="en-US" sz="1000" dirty="0"/>
          </a:p>
        </p:txBody>
      </p:sp>
      <p:sp>
        <p:nvSpPr>
          <p:cNvPr id="188" name="Can 187"/>
          <p:cNvSpPr/>
          <p:nvPr/>
        </p:nvSpPr>
        <p:spPr>
          <a:xfrm>
            <a:off x="10270792" y="4675708"/>
            <a:ext cx="1518364" cy="539020"/>
          </a:xfrm>
          <a:prstGeom prst="can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/>
              <a:t>dCache</a:t>
            </a:r>
            <a:endParaRPr lang="en-US" sz="1100" dirty="0"/>
          </a:p>
        </p:txBody>
      </p:sp>
      <p:sp>
        <p:nvSpPr>
          <p:cNvPr id="191" name="Rectangle 190"/>
          <p:cNvSpPr/>
          <p:nvPr/>
        </p:nvSpPr>
        <p:spPr>
          <a:xfrm>
            <a:off x="10241165" y="5299356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ARGUS</a:t>
            </a:r>
            <a:endParaRPr lang="en-US" sz="1000" dirty="0"/>
          </a:p>
        </p:txBody>
      </p:sp>
      <p:sp>
        <p:nvSpPr>
          <p:cNvPr id="192" name="Rectangle 191"/>
          <p:cNvSpPr/>
          <p:nvPr/>
        </p:nvSpPr>
        <p:spPr>
          <a:xfrm>
            <a:off x="11064552" y="529113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BDII</a:t>
            </a:r>
            <a:endParaRPr lang="en-US" sz="1000" dirty="0"/>
          </a:p>
        </p:txBody>
      </p:sp>
      <p:sp>
        <p:nvSpPr>
          <p:cNvPr id="193" name="Rectangle 192"/>
          <p:cNvSpPr/>
          <p:nvPr/>
        </p:nvSpPr>
        <p:spPr>
          <a:xfrm>
            <a:off x="11126364" y="536754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BDII</a:t>
            </a:r>
            <a:endParaRPr lang="en-US" sz="1000" dirty="0"/>
          </a:p>
        </p:txBody>
      </p:sp>
      <p:sp>
        <p:nvSpPr>
          <p:cNvPr id="194" name="Rectangle 193"/>
          <p:cNvSpPr/>
          <p:nvPr/>
        </p:nvSpPr>
        <p:spPr>
          <a:xfrm>
            <a:off x="11203014" y="5431607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BDII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065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168"/>
          <p:cNvSpPr/>
          <p:nvPr/>
        </p:nvSpPr>
        <p:spPr>
          <a:xfrm>
            <a:off x="49820" y="2377863"/>
            <a:ext cx="2076127" cy="22386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4107140" y="1196752"/>
            <a:ext cx="4149099" cy="5184576"/>
          </a:xfrm>
          <a:prstGeom prst="roundRect">
            <a:avLst>
              <a:gd name="adj" fmla="val 2659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Piz </a:t>
            </a:r>
            <a:r>
              <a:rPr lang="en-US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Daint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smtClean="0"/>
              <a:t>Run3. </a:t>
            </a:r>
            <a:r>
              <a:rPr lang="en-US" strike="sngStrike" dirty="0" smtClean="0"/>
              <a:t>Test it</a:t>
            </a:r>
            <a:endParaRPr lang="en-US" strike="sngStrik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LHConCRAY</a:t>
            </a:r>
            <a:r>
              <a:rPr lang="en-US" dirty="0"/>
              <a:t> - Acceptance Tests 2017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Configuration evolution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9" name="Rectangle 8"/>
          <p:cNvSpPr/>
          <p:nvPr/>
        </p:nvSpPr>
        <p:spPr>
          <a:xfrm>
            <a:off x="2406364" y="4750938"/>
            <a:ext cx="576064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arc04</a:t>
            </a:r>
            <a:endParaRPr lang="en-US" sz="1000"/>
          </a:p>
        </p:txBody>
      </p:sp>
      <p:sp>
        <p:nvSpPr>
          <p:cNvPr id="10" name="Rectangle 9"/>
          <p:cNvSpPr/>
          <p:nvPr/>
        </p:nvSpPr>
        <p:spPr>
          <a:xfrm>
            <a:off x="2406364" y="5863903"/>
            <a:ext cx="576064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arcds1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2406364" y="5307420"/>
            <a:ext cx="576064" cy="504056"/>
          </a:xfrm>
          <a:prstGeom prst="rect">
            <a:avLst/>
          </a:prstGeom>
          <a:pattFill prst="pct90">
            <a:fgClr>
              <a:schemeClr val="dk1"/>
            </a:fgClr>
            <a:bgClr>
              <a:schemeClr val="tx1"/>
            </a:bgClr>
          </a:patt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arc05</a:t>
            </a:r>
            <a:endParaRPr lang="en-US" sz="1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3672048" y="1772816"/>
            <a:ext cx="576064" cy="2527274"/>
            <a:chOff x="3686200" y="2403584"/>
            <a:chExt cx="576064" cy="2527274"/>
          </a:xfrm>
          <a:solidFill>
            <a:srgbClr val="0070C0"/>
          </a:solidFill>
        </p:grpSpPr>
        <p:sp>
          <p:nvSpPr>
            <p:cNvPr id="13" name="Rectangle 12"/>
            <p:cNvSpPr/>
            <p:nvPr/>
          </p:nvSpPr>
          <p:spPr>
            <a:xfrm>
              <a:off x="3686200" y="2403584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6200" y="2907640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86200" y="3418068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86200" y="4426802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86200" y="3922746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</p:grpSp>
      <p:sp>
        <p:nvSpPr>
          <p:cNvPr id="18" name="Can 17"/>
          <p:cNvSpPr/>
          <p:nvPr/>
        </p:nvSpPr>
        <p:spPr>
          <a:xfrm>
            <a:off x="292608" y="2964619"/>
            <a:ext cx="1656184" cy="1072777"/>
          </a:xfrm>
          <a:prstGeom prst="can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GPFS</a:t>
            </a:r>
            <a:endParaRPr lang="en-US" dirty="0"/>
          </a:p>
        </p:txBody>
      </p:sp>
      <p:cxnSp>
        <p:nvCxnSpPr>
          <p:cNvPr id="27" name="Straight Connector 26"/>
          <p:cNvCxnSpPr>
            <a:stCxn id="18" idx="3"/>
            <a:endCxn id="9" idx="1"/>
          </p:cNvCxnSpPr>
          <p:nvPr/>
        </p:nvCxnSpPr>
        <p:spPr>
          <a:xfrm>
            <a:off x="1120700" y="4037396"/>
            <a:ext cx="1285664" cy="96557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3"/>
            <a:endCxn id="10" idx="1"/>
          </p:cNvCxnSpPr>
          <p:nvPr/>
        </p:nvCxnSpPr>
        <p:spPr>
          <a:xfrm>
            <a:off x="1120700" y="4037396"/>
            <a:ext cx="1285664" cy="207853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3"/>
            <a:endCxn id="11" idx="1"/>
          </p:cNvCxnSpPr>
          <p:nvPr/>
        </p:nvCxnSpPr>
        <p:spPr>
          <a:xfrm>
            <a:off x="1120700" y="4037396"/>
            <a:ext cx="1285664" cy="152205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Up-Down Arrow 81"/>
          <p:cNvSpPr/>
          <p:nvPr/>
        </p:nvSpPr>
        <p:spPr>
          <a:xfrm rot="5400000">
            <a:off x="4626154" y="2245803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Up-Down Arrow 82"/>
          <p:cNvSpPr/>
          <p:nvPr/>
        </p:nvSpPr>
        <p:spPr>
          <a:xfrm rot="5400000">
            <a:off x="4626153" y="1755603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Up-Down Arrow 83"/>
          <p:cNvSpPr/>
          <p:nvPr/>
        </p:nvSpPr>
        <p:spPr>
          <a:xfrm rot="5400000">
            <a:off x="4626152" y="2800665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Up-Down Arrow 84"/>
          <p:cNvSpPr/>
          <p:nvPr/>
        </p:nvSpPr>
        <p:spPr>
          <a:xfrm rot="5400000">
            <a:off x="4626151" y="3845727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Up-Down Arrow 85"/>
          <p:cNvSpPr/>
          <p:nvPr/>
        </p:nvSpPr>
        <p:spPr>
          <a:xfrm rot="5400000">
            <a:off x="4612806" y="3293257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5257056" y="1800770"/>
            <a:ext cx="2880320" cy="504056"/>
            <a:chOff x="5257056" y="2265324"/>
            <a:chExt cx="2880320" cy="504056"/>
          </a:xfrm>
        </p:grpSpPr>
        <p:sp>
          <p:nvSpPr>
            <p:cNvPr id="76" name="Rectangle 75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257056" y="2304826"/>
            <a:ext cx="2880320" cy="504056"/>
            <a:chOff x="5257056" y="2265324"/>
            <a:chExt cx="2880320" cy="504056"/>
          </a:xfrm>
        </p:grpSpPr>
        <p:sp>
          <p:nvSpPr>
            <p:cNvPr id="115" name="Rectangle 114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257054" y="2805227"/>
            <a:ext cx="2880320" cy="504056"/>
            <a:chOff x="5257056" y="2265324"/>
            <a:chExt cx="2880320" cy="504056"/>
          </a:xfrm>
        </p:grpSpPr>
        <p:sp>
          <p:nvSpPr>
            <p:cNvPr id="131" name="Rectangle 130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256955" y="3303142"/>
            <a:ext cx="2880320" cy="504056"/>
            <a:chOff x="5257056" y="2265324"/>
            <a:chExt cx="2880320" cy="504056"/>
          </a:xfrm>
        </p:grpSpPr>
        <p:sp>
          <p:nvSpPr>
            <p:cNvPr id="147" name="Rectangle 146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256955" y="3813339"/>
            <a:ext cx="2880320" cy="504056"/>
            <a:chOff x="5257056" y="2265324"/>
            <a:chExt cx="2880320" cy="504056"/>
          </a:xfrm>
        </p:grpSpPr>
        <p:sp>
          <p:nvSpPr>
            <p:cNvPr id="163" name="Rectangle 162"/>
            <p:cNvSpPr/>
            <p:nvPr/>
          </p:nvSpPr>
          <p:spPr>
            <a:xfrm>
              <a:off x="5257056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833120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409184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985248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561312" y="2265324"/>
              <a:ext cx="576064" cy="5040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CN</a:t>
              </a:r>
              <a:endParaRPr lang="en-US" sz="1000" dirty="0"/>
            </a:p>
          </p:txBody>
        </p:sp>
      </p:grpSp>
      <p:sp>
        <p:nvSpPr>
          <p:cNvPr id="174" name="Up-Down Arrow 173"/>
          <p:cNvSpPr/>
          <p:nvPr/>
        </p:nvSpPr>
        <p:spPr>
          <a:xfrm rot="5400000">
            <a:off x="2785543" y="2993224"/>
            <a:ext cx="226906" cy="1546101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700" dirty="0" smtClean="0"/>
              <a:t>scratch</a:t>
            </a:r>
            <a:endParaRPr lang="en-US" sz="700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8080926" y="4424841"/>
            <a:ext cx="576064" cy="1770209"/>
            <a:chOff x="3686200" y="2403584"/>
            <a:chExt cx="576064" cy="2527274"/>
          </a:xfrm>
        </p:grpSpPr>
        <p:sp>
          <p:nvSpPr>
            <p:cNvPr id="176" name="Rectangle 175"/>
            <p:cNvSpPr/>
            <p:nvPr/>
          </p:nvSpPr>
          <p:spPr>
            <a:xfrm>
              <a:off x="3686200" y="2403584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686200" y="2907640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686200" y="3418068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686200" y="4426802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686200" y="3922746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</p:grpSp>
      <p:sp>
        <p:nvSpPr>
          <p:cNvPr id="181" name="Up-Down Arrow 180"/>
          <p:cNvSpPr/>
          <p:nvPr/>
        </p:nvSpPr>
        <p:spPr>
          <a:xfrm rot="18420339">
            <a:off x="7655360" y="4358597"/>
            <a:ext cx="226906" cy="619161"/>
          </a:xfrm>
          <a:prstGeom prst="up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Cloud 181"/>
          <p:cNvSpPr/>
          <p:nvPr/>
        </p:nvSpPr>
        <p:spPr>
          <a:xfrm>
            <a:off x="9425195" y="2064622"/>
            <a:ext cx="2135808" cy="118375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196" name="Straight Arrow Connector 195"/>
          <p:cNvCxnSpPr>
            <a:stCxn id="182" idx="1"/>
          </p:cNvCxnSpPr>
          <p:nvPr/>
        </p:nvCxnSpPr>
        <p:spPr>
          <a:xfrm>
            <a:off x="10493099" y="3247118"/>
            <a:ext cx="148817" cy="1244928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Up-Down Arrow 200"/>
          <p:cNvSpPr/>
          <p:nvPr/>
        </p:nvSpPr>
        <p:spPr>
          <a:xfrm rot="13775001">
            <a:off x="9324443" y="3026910"/>
            <a:ext cx="226906" cy="1823920"/>
          </a:xfrm>
          <a:prstGeom prst="up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3672048" y="4635797"/>
            <a:ext cx="576064" cy="5040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/>
              <a:t>SLURM</a:t>
            </a:r>
            <a:endParaRPr lang="en-US" sz="800" dirty="0"/>
          </a:p>
        </p:txBody>
      </p:sp>
      <p:cxnSp>
        <p:nvCxnSpPr>
          <p:cNvPr id="216" name="Straight Arrow Connector 215"/>
          <p:cNvCxnSpPr>
            <a:stCxn id="9" idx="3"/>
            <a:endCxn id="205" idx="1"/>
          </p:cNvCxnSpPr>
          <p:nvPr/>
        </p:nvCxnSpPr>
        <p:spPr>
          <a:xfrm flipV="1">
            <a:off x="2982428" y="4887825"/>
            <a:ext cx="689620" cy="1151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11" idx="3"/>
            <a:endCxn id="205" idx="1"/>
          </p:cNvCxnSpPr>
          <p:nvPr/>
        </p:nvCxnSpPr>
        <p:spPr>
          <a:xfrm flipV="1">
            <a:off x="2982428" y="4887825"/>
            <a:ext cx="689620" cy="6716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3" name="Picture 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40010" y="1627180"/>
            <a:ext cx="167449" cy="167449"/>
          </a:xfrm>
          <a:prstGeom prst="rect">
            <a:avLst/>
          </a:prstGeom>
        </p:spPr>
      </p:pic>
      <p:sp>
        <p:nvSpPr>
          <p:cNvPr id="236" name="Rounded Rectangle 235"/>
          <p:cNvSpPr/>
          <p:nvPr/>
        </p:nvSpPr>
        <p:spPr>
          <a:xfrm>
            <a:off x="9394117" y="129450"/>
            <a:ext cx="2395039" cy="1297632"/>
          </a:xfrm>
          <a:prstGeom prst="roundRect">
            <a:avLst>
              <a:gd name="adj" fmla="val 4013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2" name="Picture 2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09586" y="-24598"/>
            <a:ext cx="288405" cy="265703"/>
          </a:xfrm>
          <a:prstGeom prst="rect">
            <a:avLst/>
          </a:prstGeom>
        </p:spPr>
      </p:pic>
      <p:sp>
        <p:nvSpPr>
          <p:cNvPr id="225" name="Can 224"/>
          <p:cNvSpPr/>
          <p:nvPr/>
        </p:nvSpPr>
        <p:spPr>
          <a:xfrm>
            <a:off x="10653641" y="836734"/>
            <a:ext cx="684024" cy="397901"/>
          </a:xfrm>
          <a:prstGeom prst="ca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DWS</a:t>
            </a:r>
            <a:endParaRPr lang="en-US" sz="1050" dirty="0"/>
          </a:p>
        </p:txBody>
      </p:sp>
      <p:cxnSp>
        <p:nvCxnSpPr>
          <p:cNvPr id="230" name="Straight Arrow Connector 229"/>
          <p:cNvCxnSpPr>
            <a:endCxn id="225" idx="2"/>
          </p:cNvCxnSpPr>
          <p:nvPr/>
        </p:nvCxnSpPr>
        <p:spPr>
          <a:xfrm>
            <a:off x="10419588" y="1035685"/>
            <a:ext cx="234053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9416189" y="172947"/>
            <a:ext cx="1368152" cy="25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CVMFS</a:t>
            </a:r>
            <a:endParaRPr lang="en-US" sz="1200" b="1" dirty="0"/>
          </a:p>
        </p:txBody>
      </p:sp>
      <p:cxnSp>
        <p:nvCxnSpPr>
          <p:cNvPr id="239" name="Straight Connector 238"/>
          <p:cNvCxnSpPr/>
          <p:nvPr/>
        </p:nvCxnSpPr>
        <p:spPr>
          <a:xfrm flipV="1">
            <a:off x="8036364" y="300544"/>
            <a:ext cx="1214275" cy="129825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8137275" y="1399341"/>
            <a:ext cx="1127077" cy="2733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Up-Down Arrow 169"/>
          <p:cNvSpPr/>
          <p:nvPr/>
        </p:nvSpPr>
        <p:spPr>
          <a:xfrm rot="5400000">
            <a:off x="2785544" y="2726975"/>
            <a:ext cx="226906" cy="1546101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700" dirty="0" smtClean="0"/>
              <a:t>arc-cache (RO)</a:t>
            </a:r>
            <a:endParaRPr lang="en-US" sz="700" dirty="0"/>
          </a:p>
        </p:txBody>
      </p:sp>
      <p:sp>
        <p:nvSpPr>
          <p:cNvPr id="171" name="Up-Down Arrow 170"/>
          <p:cNvSpPr/>
          <p:nvPr/>
        </p:nvSpPr>
        <p:spPr>
          <a:xfrm rot="5400000">
            <a:off x="2793557" y="2461059"/>
            <a:ext cx="226906" cy="1546101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700" smtClean="0"/>
              <a:t>CVMFS preloaded (RO)</a:t>
            </a:r>
            <a:endParaRPr lang="en-US" sz="700" dirty="0"/>
          </a:p>
        </p:txBody>
      </p:sp>
      <p:sp>
        <p:nvSpPr>
          <p:cNvPr id="173" name="TextBox 172"/>
          <p:cNvSpPr txBox="1"/>
          <p:nvPr/>
        </p:nvSpPr>
        <p:spPr>
          <a:xfrm>
            <a:off x="85047" y="944802"/>
            <a:ext cx="3536313" cy="938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No SWAP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64 </a:t>
            </a:r>
            <a:r>
              <a:rPr lang="en-US" sz="1100" dirty="0"/>
              <a:t>core/node </a:t>
            </a:r>
            <a:endParaRPr lang="en-US" sz="11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Memory is a consumable resource</a:t>
            </a:r>
            <a:endParaRPr lang="en-US" sz="1100" dirty="0"/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>
                <a:solidFill>
                  <a:schemeClr val="bg2"/>
                </a:solidFill>
              </a:rPr>
              <a:t>CVMFS using XFS disks on </a:t>
            </a:r>
            <a:r>
              <a:rPr lang="en-US" sz="1100" dirty="0" smtClean="0">
                <a:solidFill>
                  <a:schemeClr val="bg2"/>
                </a:solidFill>
              </a:rPr>
              <a:t>DWS</a:t>
            </a:r>
            <a:endParaRPr lang="en-US" sz="1100" dirty="0" smtClean="0">
              <a:solidFill>
                <a:schemeClr val="bg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Scratch on GPFS via DVS</a:t>
            </a:r>
            <a:endParaRPr lang="en-US" sz="1100" dirty="0"/>
          </a:p>
        </p:txBody>
      </p:sp>
      <p:sp>
        <p:nvSpPr>
          <p:cNvPr id="183" name="Can 182"/>
          <p:cNvSpPr/>
          <p:nvPr/>
        </p:nvSpPr>
        <p:spPr>
          <a:xfrm>
            <a:off x="9719797" y="836734"/>
            <a:ext cx="684024" cy="397901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XFS</a:t>
            </a:r>
            <a:endParaRPr lang="en-US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9471756" y="424402"/>
            <a:ext cx="228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XFS within </a:t>
            </a:r>
            <a:r>
              <a:rPr lang="en-US" dirty="0" smtClean="0"/>
              <a:t>DWS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29" y="105854"/>
            <a:ext cx="2266132" cy="1021423"/>
          </a:xfrm>
          <a:prstGeom prst="rect">
            <a:avLst/>
          </a:prstGeom>
        </p:spPr>
      </p:pic>
      <p:sp>
        <p:nvSpPr>
          <p:cNvPr id="165" name="Can 164"/>
          <p:cNvSpPr/>
          <p:nvPr/>
        </p:nvSpPr>
        <p:spPr>
          <a:xfrm>
            <a:off x="4943872" y="4867963"/>
            <a:ext cx="2304256" cy="307101"/>
          </a:xfrm>
          <a:prstGeom prst="can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DWS</a:t>
            </a:r>
            <a:endParaRPr lang="en-US" dirty="0"/>
          </a:p>
        </p:txBody>
      </p:sp>
      <p:grpSp>
        <p:nvGrpSpPr>
          <p:cNvPr id="172" name="Group 171"/>
          <p:cNvGrpSpPr/>
          <p:nvPr/>
        </p:nvGrpSpPr>
        <p:grpSpPr>
          <a:xfrm>
            <a:off x="4943872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184" name="Rectangle 183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185" name="Can 184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5519936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188" name="Rectangle 187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191" name="Can 190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6096000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194" name="Rectangle 193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195" name="Can 194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197" name="Straight Connector 196"/>
            <p:cNvCxnSpPr/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/>
          <p:cNvGrpSpPr/>
          <p:nvPr/>
        </p:nvGrpSpPr>
        <p:grpSpPr>
          <a:xfrm>
            <a:off x="6672064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199" name="Rectangle 198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200" name="Can 199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202" name="Straight Connector 201"/>
            <p:cNvCxnSpPr/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Up Arrow 202"/>
          <p:cNvSpPr/>
          <p:nvPr/>
        </p:nvSpPr>
        <p:spPr>
          <a:xfrm>
            <a:off x="5886098" y="5279450"/>
            <a:ext cx="396044" cy="14401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Up-Down Arrow 203"/>
          <p:cNvSpPr/>
          <p:nvPr/>
        </p:nvSpPr>
        <p:spPr>
          <a:xfrm>
            <a:off x="5774341" y="4392739"/>
            <a:ext cx="226906" cy="397171"/>
          </a:xfrm>
          <a:prstGeom prst="up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5213031" y="4414238"/>
            <a:ext cx="613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CVMFS</a:t>
            </a:r>
            <a:endParaRPr lang="en-US" sz="800" dirty="0"/>
          </a:p>
        </p:txBody>
      </p:sp>
      <p:pic>
        <p:nvPicPr>
          <p:cNvPr id="207" name="Picture 206" descr="age7image318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07" y="1213718"/>
            <a:ext cx="1127330" cy="5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Rounded Rectangle 207"/>
          <p:cNvSpPr/>
          <p:nvPr/>
        </p:nvSpPr>
        <p:spPr>
          <a:xfrm>
            <a:off x="9200983" y="4492046"/>
            <a:ext cx="2799673" cy="18628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209" name="Rectangle 208"/>
          <p:cNvSpPr/>
          <p:nvPr/>
        </p:nvSpPr>
        <p:spPr>
          <a:xfrm>
            <a:off x="9331749" y="4672512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CVMFS squid</a:t>
            </a:r>
            <a:endParaRPr lang="en-US" sz="1000" dirty="0"/>
          </a:p>
        </p:txBody>
      </p:sp>
      <p:sp>
        <p:nvSpPr>
          <p:cNvPr id="210" name="Rectangle 209"/>
          <p:cNvSpPr/>
          <p:nvPr/>
        </p:nvSpPr>
        <p:spPr>
          <a:xfrm>
            <a:off x="9336360" y="529113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 Boxes</a:t>
            </a:r>
            <a:endParaRPr lang="en-US" sz="1000" dirty="0"/>
          </a:p>
        </p:txBody>
      </p:sp>
      <p:sp>
        <p:nvSpPr>
          <p:cNvPr id="211" name="Rectangle 210"/>
          <p:cNvSpPr/>
          <p:nvPr/>
        </p:nvSpPr>
        <p:spPr>
          <a:xfrm>
            <a:off x="9406621" y="4731079"/>
            <a:ext cx="721827" cy="492028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CVMFS squid</a:t>
            </a:r>
            <a:endParaRPr lang="en-US" sz="1000" dirty="0"/>
          </a:p>
        </p:txBody>
      </p:sp>
      <p:sp>
        <p:nvSpPr>
          <p:cNvPr id="212" name="Rectangle 211"/>
          <p:cNvSpPr/>
          <p:nvPr/>
        </p:nvSpPr>
        <p:spPr>
          <a:xfrm>
            <a:off x="9404427" y="5366449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 Boxes</a:t>
            </a:r>
            <a:endParaRPr lang="en-US" sz="1000" dirty="0"/>
          </a:p>
        </p:txBody>
      </p:sp>
      <p:sp>
        <p:nvSpPr>
          <p:cNvPr id="213" name="Can 212"/>
          <p:cNvSpPr/>
          <p:nvPr/>
        </p:nvSpPr>
        <p:spPr>
          <a:xfrm>
            <a:off x="10270792" y="4675708"/>
            <a:ext cx="1518364" cy="539020"/>
          </a:xfrm>
          <a:prstGeom prst="can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/>
              <a:t>dCache</a:t>
            </a:r>
            <a:endParaRPr lang="en-US" sz="1100" dirty="0"/>
          </a:p>
        </p:txBody>
      </p:sp>
      <p:sp>
        <p:nvSpPr>
          <p:cNvPr id="214" name="Rectangle 213"/>
          <p:cNvSpPr/>
          <p:nvPr/>
        </p:nvSpPr>
        <p:spPr>
          <a:xfrm>
            <a:off x="10241165" y="5299356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ARGUS</a:t>
            </a:r>
            <a:endParaRPr lang="en-US" sz="1000" dirty="0"/>
          </a:p>
        </p:txBody>
      </p:sp>
      <p:sp>
        <p:nvSpPr>
          <p:cNvPr id="215" name="Rectangle 214"/>
          <p:cNvSpPr/>
          <p:nvPr/>
        </p:nvSpPr>
        <p:spPr>
          <a:xfrm>
            <a:off x="11064552" y="529113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BDII</a:t>
            </a:r>
            <a:endParaRPr lang="en-US" sz="1000" dirty="0"/>
          </a:p>
        </p:txBody>
      </p:sp>
      <p:sp>
        <p:nvSpPr>
          <p:cNvPr id="218" name="Rectangle 217"/>
          <p:cNvSpPr/>
          <p:nvPr/>
        </p:nvSpPr>
        <p:spPr>
          <a:xfrm>
            <a:off x="11126364" y="536754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BDII</a:t>
            </a:r>
            <a:endParaRPr lang="en-US" sz="1000" dirty="0"/>
          </a:p>
        </p:txBody>
      </p:sp>
      <p:sp>
        <p:nvSpPr>
          <p:cNvPr id="219" name="Rectangle 218"/>
          <p:cNvSpPr/>
          <p:nvPr/>
        </p:nvSpPr>
        <p:spPr>
          <a:xfrm>
            <a:off x="11203014" y="5431607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BDII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072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168"/>
          <p:cNvSpPr/>
          <p:nvPr/>
        </p:nvSpPr>
        <p:spPr>
          <a:xfrm>
            <a:off x="49820" y="2377863"/>
            <a:ext cx="2076127" cy="22386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4107140" y="1196752"/>
            <a:ext cx="4149099" cy="5184576"/>
          </a:xfrm>
          <a:prstGeom prst="roundRect">
            <a:avLst>
              <a:gd name="adj" fmla="val 2659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Piz </a:t>
            </a:r>
            <a:r>
              <a:rPr lang="en-US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Daint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Run4. Lots of changes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LHConCRAY</a:t>
            </a:r>
            <a:r>
              <a:rPr lang="en-US" dirty="0"/>
              <a:t> - Acceptance Tests 2017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Configuration evolution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9" name="Rectangle 8"/>
          <p:cNvSpPr/>
          <p:nvPr/>
        </p:nvSpPr>
        <p:spPr>
          <a:xfrm>
            <a:off x="2406364" y="4750938"/>
            <a:ext cx="576064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arc04</a:t>
            </a:r>
            <a:endParaRPr lang="en-US" sz="1000"/>
          </a:p>
        </p:txBody>
      </p:sp>
      <p:sp>
        <p:nvSpPr>
          <p:cNvPr id="10" name="Rectangle 9"/>
          <p:cNvSpPr/>
          <p:nvPr/>
        </p:nvSpPr>
        <p:spPr>
          <a:xfrm>
            <a:off x="2406364" y="5863903"/>
            <a:ext cx="576064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arcds1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2406364" y="5307420"/>
            <a:ext cx="576064" cy="504056"/>
          </a:xfrm>
          <a:prstGeom prst="rect">
            <a:avLst/>
          </a:prstGeom>
          <a:pattFill prst="pct90">
            <a:fgClr>
              <a:schemeClr val="dk1"/>
            </a:fgClr>
            <a:bgClr>
              <a:schemeClr val="tx1"/>
            </a:bgClr>
          </a:patt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arc05</a:t>
            </a:r>
            <a:endParaRPr lang="en-US" sz="1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3672048" y="1772816"/>
            <a:ext cx="576064" cy="2527274"/>
            <a:chOff x="3686200" y="2403584"/>
            <a:chExt cx="576064" cy="2527274"/>
          </a:xfrm>
          <a:solidFill>
            <a:srgbClr val="0070C0"/>
          </a:solidFill>
        </p:grpSpPr>
        <p:sp>
          <p:nvSpPr>
            <p:cNvPr id="13" name="Rectangle 12"/>
            <p:cNvSpPr/>
            <p:nvPr/>
          </p:nvSpPr>
          <p:spPr>
            <a:xfrm>
              <a:off x="3686200" y="2403584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6200" y="2907640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86200" y="3418068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86200" y="4426802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86200" y="3922746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</p:grpSp>
      <p:sp>
        <p:nvSpPr>
          <p:cNvPr id="18" name="Can 17"/>
          <p:cNvSpPr/>
          <p:nvPr/>
        </p:nvSpPr>
        <p:spPr>
          <a:xfrm>
            <a:off x="292608" y="2964619"/>
            <a:ext cx="1656184" cy="1072777"/>
          </a:xfrm>
          <a:prstGeom prst="can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GPFS</a:t>
            </a:r>
            <a:endParaRPr lang="en-US" dirty="0"/>
          </a:p>
        </p:txBody>
      </p:sp>
      <p:cxnSp>
        <p:nvCxnSpPr>
          <p:cNvPr id="27" name="Straight Connector 26"/>
          <p:cNvCxnSpPr>
            <a:stCxn id="18" idx="3"/>
            <a:endCxn id="9" idx="1"/>
          </p:cNvCxnSpPr>
          <p:nvPr/>
        </p:nvCxnSpPr>
        <p:spPr>
          <a:xfrm>
            <a:off x="1120700" y="4037396"/>
            <a:ext cx="1285664" cy="96557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3"/>
            <a:endCxn id="10" idx="1"/>
          </p:cNvCxnSpPr>
          <p:nvPr/>
        </p:nvCxnSpPr>
        <p:spPr>
          <a:xfrm>
            <a:off x="1120700" y="4037396"/>
            <a:ext cx="1285664" cy="207853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3"/>
            <a:endCxn id="11" idx="1"/>
          </p:cNvCxnSpPr>
          <p:nvPr/>
        </p:nvCxnSpPr>
        <p:spPr>
          <a:xfrm>
            <a:off x="1120700" y="4037396"/>
            <a:ext cx="1285664" cy="152205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4943872" y="4867963"/>
            <a:ext cx="2304256" cy="307101"/>
          </a:xfrm>
          <a:prstGeom prst="can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DWS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4943872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49" name="Rectangle 48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50" name="Can 49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52" name="Straight Connector 51"/>
            <p:cNvCxnSpPr>
              <a:stCxn id="49" idx="2"/>
              <a:endCxn id="50" idx="1"/>
            </p:cNvCxnSpPr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519936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55" name="Rectangle 54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56" name="Can 55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57" name="Straight Connector 56"/>
            <p:cNvCxnSpPr>
              <a:stCxn id="55" idx="2"/>
              <a:endCxn id="56" idx="1"/>
            </p:cNvCxnSpPr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096000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59" name="Rectangle 58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60" name="Can 59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61" name="Straight Connector 60"/>
            <p:cNvCxnSpPr>
              <a:stCxn id="59" idx="2"/>
              <a:endCxn id="60" idx="1"/>
            </p:cNvCxnSpPr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672064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63" name="Rectangle 62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64" name="Can 63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65" name="Straight Connector 64"/>
            <p:cNvCxnSpPr>
              <a:stCxn id="63" idx="2"/>
              <a:endCxn id="64" idx="1"/>
            </p:cNvCxnSpPr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Up Arrow 65"/>
          <p:cNvSpPr/>
          <p:nvPr/>
        </p:nvSpPr>
        <p:spPr>
          <a:xfrm>
            <a:off x="5886098" y="5279450"/>
            <a:ext cx="396044" cy="14401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-Down Arrow 66"/>
          <p:cNvSpPr/>
          <p:nvPr/>
        </p:nvSpPr>
        <p:spPr>
          <a:xfrm>
            <a:off x="6282142" y="4388365"/>
            <a:ext cx="226906" cy="397171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Up-Down Arrow 81"/>
          <p:cNvSpPr/>
          <p:nvPr/>
        </p:nvSpPr>
        <p:spPr>
          <a:xfrm rot="5400000">
            <a:off x="4626154" y="2245803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Up-Down Arrow 82"/>
          <p:cNvSpPr/>
          <p:nvPr/>
        </p:nvSpPr>
        <p:spPr>
          <a:xfrm rot="5400000">
            <a:off x="4626153" y="1755603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Up-Down Arrow 83"/>
          <p:cNvSpPr/>
          <p:nvPr/>
        </p:nvSpPr>
        <p:spPr>
          <a:xfrm rot="5400000">
            <a:off x="4626152" y="2800665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Up-Down Arrow 84"/>
          <p:cNvSpPr/>
          <p:nvPr/>
        </p:nvSpPr>
        <p:spPr>
          <a:xfrm rot="5400000">
            <a:off x="4626151" y="3845727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Up-Down Arrow 85"/>
          <p:cNvSpPr/>
          <p:nvPr/>
        </p:nvSpPr>
        <p:spPr>
          <a:xfrm rot="5400000">
            <a:off x="4612806" y="3293257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5257056" y="1800770"/>
            <a:ext cx="2880320" cy="504056"/>
            <a:chOff x="5257056" y="2265324"/>
            <a:chExt cx="2880320" cy="504056"/>
          </a:xfrm>
        </p:grpSpPr>
        <p:grpSp>
          <p:nvGrpSpPr>
            <p:cNvPr id="87" name="Group 86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5257056" y="2304826"/>
            <a:ext cx="2880320" cy="504056"/>
            <a:chOff x="5257056" y="2265324"/>
            <a:chExt cx="2880320" cy="504056"/>
          </a:xfrm>
        </p:grpSpPr>
        <p:grpSp>
          <p:nvGrpSpPr>
            <p:cNvPr id="102" name="Group 101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5257054" y="2805227"/>
            <a:ext cx="2880320" cy="504056"/>
            <a:chOff x="5257056" y="2265324"/>
            <a:chExt cx="2880320" cy="504056"/>
          </a:xfrm>
        </p:grpSpPr>
        <p:grpSp>
          <p:nvGrpSpPr>
            <p:cNvPr id="118" name="Group 117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5256955" y="3303142"/>
            <a:ext cx="2880320" cy="504056"/>
            <a:chOff x="5257056" y="2265324"/>
            <a:chExt cx="2880320" cy="504056"/>
          </a:xfrm>
        </p:grpSpPr>
        <p:grpSp>
          <p:nvGrpSpPr>
            <p:cNvPr id="134" name="Group 133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5256955" y="3813339"/>
            <a:ext cx="2880320" cy="504056"/>
            <a:chOff x="5257056" y="2265324"/>
            <a:chExt cx="2880320" cy="504056"/>
          </a:xfrm>
        </p:grpSpPr>
        <p:grpSp>
          <p:nvGrpSpPr>
            <p:cNvPr id="150" name="Group 149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sp>
        <p:nvSpPr>
          <p:cNvPr id="174" name="Up-Down Arrow 173"/>
          <p:cNvSpPr/>
          <p:nvPr/>
        </p:nvSpPr>
        <p:spPr>
          <a:xfrm rot="5400000">
            <a:off x="2785543" y="2993224"/>
            <a:ext cx="226906" cy="1546101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700" dirty="0" smtClean="0"/>
              <a:t>scratch</a:t>
            </a:r>
            <a:endParaRPr lang="en-US" sz="700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8080926" y="4424841"/>
            <a:ext cx="576064" cy="1770209"/>
            <a:chOff x="3686200" y="2403584"/>
            <a:chExt cx="576064" cy="2527274"/>
          </a:xfrm>
        </p:grpSpPr>
        <p:sp>
          <p:nvSpPr>
            <p:cNvPr id="176" name="Rectangle 175"/>
            <p:cNvSpPr/>
            <p:nvPr/>
          </p:nvSpPr>
          <p:spPr>
            <a:xfrm>
              <a:off x="3686200" y="2403584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686200" y="2907640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686200" y="3418068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686200" y="4426802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686200" y="3922746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</p:grpSp>
      <p:sp>
        <p:nvSpPr>
          <p:cNvPr id="181" name="Up-Down Arrow 180"/>
          <p:cNvSpPr/>
          <p:nvPr/>
        </p:nvSpPr>
        <p:spPr>
          <a:xfrm rot="18420339">
            <a:off x="7655360" y="4358597"/>
            <a:ext cx="226906" cy="619161"/>
          </a:xfrm>
          <a:prstGeom prst="up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Cloud 181"/>
          <p:cNvSpPr/>
          <p:nvPr/>
        </p:nvSpPr>
        <p:spPr>
          <a:xfrm>
            <a:off x="9425195" y="2064622"/>
            <a:ext cx="2135808" cy="118375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196" name="Straight Arrow Connector 195"/>
          <p:cNvCxnSpPr>
            <a:stCxn id="182" idx="1"/>
          </p:cNvCxnSpPr>
          <p:nvPr/>
        </p:nvCxnSpPr>
        <p:spPr>
          <a:xfrm>
            <a:off x="10493099" y="3247118"/>
            <a:ext cx="148817" cy="1244928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Up-Down Arrow 200"/>
          <p:cNvSpPr/>
          <p:nvPr/>
        </p:nvSpPr>
        <p:spPr>
          <a:xfrm rot="13775001">
            <a:off x="9324443" y="3026910"/>
            <a:ext cx="226906" cy="1823920"/>
          </a:xfrm>
          <a:prstGeom prst="up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6502688" y="4383893"/>
            <a:ext cx="61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Swap iSCSI targets</a:t>
            </a:r>
            <a:endParaRPr lang="en-US" sz="800" dirty="0"/>
          </a:p>
        </p:txBody>
      </p:sp>
      <p:sp>
        <p:nvSpPr>
          <p:cNvPr id="205" name="Rectangle 204"/>
          <p:cNvSpPr/>
          <p:nvPr/>
        </p:nvSpPr>
        <p:spPr>
          <a:xfrm>
            <a:off x="3672048" y="4635797"/>
            <a:ext cx="576064" cy="5040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/>
              <a:t>SLURM</a:t>
            </a:r>
            <a:endParaRPr lang="en-US" sz="800" dirty="0"/>
          </a:p>
        </p:txBody>
      </p:sp>
      <p:cxnSp>
        <p:nvCxnSpPr>
          <p:cNvPr id="216" name="Straight Arrow Connector 215"/>
          <p:cNvCxnSpPr>
            <a:stCxn id="9" idx="3"/>
            <a:endCxn id="205" idx="1"/>
          </p:cNvCxnSpPr>
          <p:nvPr/>
        </p:nvCxnSpPr>
        <p:spPr>
          <a:xfrm flipV="1">
            <a:off x="2982428" y="4887825"/>
            <a:ext cx="689620" cy="1151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11" idx="3"/>
            <a:endCxn id="205" idx="1"/>
          </p:cNvCxnSpPr>
          <p:nvPr/>
        </p:nvCxnSpPr>
        <p:spPr>
          <a:xfrm flipV="1">
            <a:off x="2982428" y="4887825"/>
            <a:ext cx="689620" cy="6716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3" name="Picture 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40010" y="1627180"/>
            <a:ext cx="167449" cy="167449"/>
          </a:xfrm>
          <a:prstGeom prst="rect">
            <a:avLst/>
          </a:prstGeom>
        </p:spPr>
      </p:pic>
      <p:grpSp>
        <p:nvGrpSpPr>
          <p:cNvPr id="237" name="Group 236"/>
          <p:cNvGrpSpPr/>
          <p:nvPr/>
        </p:nvGrpSpPr>
        <p:grpSpPr>
          <a:xfrm>
            <a:off x="9309586" y="-24598"/>
            <a:ext cx="2479570" cy="1451680"/>
            <a:chOff x="8656990" y="115730"/>
            <a:chExt cx="2479570" cy="1575711"/>
          </a:xfrm>
        </p:grpSpPr>
        <p:sp>
          <p:nvSpPr>
            <p:cNvPr id="236" name="Rounded Rectangle 235"/>
            <p:cNvSpPr/>
            <p:nvPr/>
          </p:nvSpPr>
          <p:spPr>
            <a:xfrm>
              <a:off x="8741521" y="282940"/>
              <a:ext cx="2395039" cy="1408501"/>
            </a:xfrm>
            <a:prstGeom prst="roundRect">
              <a:avLst>
                <a:gd name="adj" fmla="val 4013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656990" y="115730"/>
              <a:ext cx="288405" cy="288405"/>
            </a:xfrm>
            <a:prstGeom prst="rect">
              <a:avLst/>
            </a:prstGeom>
          </p:spPr>
        </p:pic>
        <p:sp>
          <p:nvSpPr>
            <p:cNvPr id="225" name="Can 224"/>
            <p:cNvSpPr/>
            <p:nvPr/>
          </p:nvSpPr>
          <p:spPr>
            <a:xfrm>
              <a:off x="10001045" y="1050654"/>
              <a:ext cx="684024" cy="431898"/>
            </a:xfrm>
            <a:prstGeom prst="can">
              <a:avLst/>
            </a:prstGeom>
            <a:solidFill>
              <a:srgbClr val="0070C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GPFS</a:t>
              </a:r>
              <a:endParaRPr lang="en-US" sz="1050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8832304" y="1176296"/>
              <a:ext cx="934688" cy="1806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Lower layer</a:t>
              </a:r>
              <a:endParaRPr lang="en-US" sz="9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8832304" y="663064"/>
              <a:ext cx="934688" cy="1806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Upper layer</a:t>
              </a:r>
              <a:endParaRPr lang="en-US" sz="900" dirty="0"/>
            </a:p>
          </p:txBody>
        </p:sp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1253" y="540170"/>
              <a:ext cx="687746" cy="426402"/>
            </a:xfrm>
            <a:prstGeom prst="rect">
              <a:avLst/>
            </a:prstGeom>
          </p:spPr>
        </p:pic>
        <p:cxnSp>
          <p:nvCxnSpPr>
            <p:cNvPr id="230" name="Straight Arrow Connector 229"/>
            <p:cNvCxnSpPr>
              <a:stCxn id="226" idx="3"/>
              <a:endCxn id="225" idx="2"/>
            </p:cNvCxnSpPr>
            <p:nvPr/>
          </p:nvCxnSpPr>
          <p:spPr>
            <a:xfrm>
              <a:off x="9766992" y="1266603"/>
              <a:ext cx="234053" cy="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>
              <a:stCxn id="227" idx="3"/>
              <a:endCxn id="228" idx="1"/>
            </p:cNvCxnSpPr>
            <p:nvPr/>
          </p:nvCxnSpPr>
          <p:spPr>
            <a:xfrm>
              <a:off x="9766992" y="753371"/>
              <a:ext cx="234261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/>
            <p:cNvSpPr txBox="1"/>
            <p:nvPr/>
          </p:nvSpPr>
          <p:spPr>
            <a:xfrm>
              <a:off x="8763593" y="330153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CVMFS</a:t>
              </a:r>
              <a:endParaRPr lang="en-US" sz="1200" b="1" dirty="0"/>
            </a:p>
          </p:txBody>
        </p:sp>
      </p:grpSp>
      <p:cxnSp>
        <p:nvCxnSpPr>
          <p:cNvPr id="239" name="Straight Connector 238"/>
          <p:cNvCxnSpPr/>
          <p:nvPr/>
        </p:nvCxnSpPr>
        <p:spPr>
          <a:xfrm flipV="1">
            <a:off x="8036364" y="300544"/>
            <a:ext cx="1214275" cy="129825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8137275" y="1399341"/>
            <a:ext cx="1127077" cy="2733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Up-Down Arrow 169"/>
          <p:cNvSpPr/>
          <p:nvPr/>
        </p:nvSpPr>
        <p:spPr>
          <a:xfrm rot="5400000">
            <a:off x="2785544" y="2726975"/>
            <a:ext cx="226906" cy="1546101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700" dirty="0" smtClean="0"/>
              <a:t>arc-cache (RO)</a:t>
            </a:r>
            <a:endParaRPr lang="en-US" sz="700" dirty="0"/>
          </a:p>
        </p:txBody>
      </p:sp>
      <p:sp>
        <p:nvSpPr>
          <p:cNvPr id="171" name="Up-Down Arrow 170"/>
          <p:cNvSpPr/>
          <p:nvPr/>
        </p:nvSpPr>
        <p:spPr>
          <a:xfrm rot="5400000">
            <a:off x="2793557" y="2461059"/>
            <a:ext cx="226906" cy="1546101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700" smtClean="0"/>
              <a:t>CVMFS preloaded (RO)</a:t>
            </a:r>
            <a:endParaRPr lang="en-US" sz="700" dirty="0"/>
          </a:p>
        </p:txBody>
      </p:sp>
      <p:sp>
        <p:nvSpPr>
          <p:cNvPr id="173" name="TextBox 172"/>
          <p:cNvSpPr txBox="1"/>
          <p:nvPr/>
        </p:nvSpPr>
        <p:spPr>
          <a:xfrm>
            <a:off x="85047" y="944802"/>
            <a:ext cx="3536313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100" dirty="0">
                <a:solidFill>
                  <a:schemeClr val="bg2"/>
                </a:solidFill>
              </a:rPr>
              <a:t>64 GB of SWAP using DWS </a:t>
            </a:r>
            <a:endParaRPr lang="en-US" sz="1100" dirty="0" smtClean="0">
              <a:solidFill>
                <a:schemeClr val="bg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64 </a:t>
            </a:r>
            <a:r>
              <a:rPr lang="en-US" sz="1100" dirty="0"/>
              <a:t>core/node </a:t>
            </a:r>
            <a:endParaRPr lang="en-US" sz="11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>
                <a:solidFill>
                  <a:schemeClr val="bg2"/>
                </a:solidFill>
              </a:rPr>
              <a:t>Memory </a:t>
            </a:r>
            <a:r>
              <a:rPr lang="en-US" sz="1100" dirty="0">
                <a:solidFill>
                  <a:schemeClr val="bg2"/>
                </a:solidFill>
              </a:rPr>
              <a:t>limits set to 6000MB/core, but memory is not a consumable resource, only cores.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100" dirty="0">
                <a:solidFill>
                  <a:schemeClr val="bg2"/>
                </a:solidFill>
              </a:rPr>
              <a:t>CVMFS tiered cache: upper layer 6GB in RAM, lower layer preloaded on </a:t>
            </a:r>
            <a:r>
              <a:rPr lang="en-US" sz="1100" dirty="0" smtClean="0">
                <a:solidFill>
                  <a:schemeClr val="bg2"/>
                </a:solidFill>
              </a:rPr>
              <a:t>GPFS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Scratch on GPFS via DVS</a:t>
            </a:r>
            <a:endParaRPr lang="en-US" sz="1100" dirty="0"/>
          </a:p>
        </p:txBody>
      </p:sp>
      <p:pic>
        <p:nvPicPr>
          <p:cNvPr id="172" name="Picture 171" descr="age7image318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07" y="1213718"/>
            <a:ext cx="1127330" cy="5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ounded Rectangle 182"/>
          <p:cNvSpPr/>
          <p:nvPr/>
        </p:nvSpPr>
        <p:spPr>
          <a:xfrm>
            <a:off x="9200983" y="4492046"/>
            <a:ext cx="2799673" cy="18628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9331749" y="4672512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CVMFS squid</a:t>
            </a:r>
            <a:endParaRPr lang="en-US" sz="1000" dirty="0"/>
          </a:p>
        </p:txBody>
      </p:sp>
      <p:sp>
        <p:nvSpPr>
          <p:cNvPr id="185" name="Rectangle 184"/>
          <p:cNvSpPr/>
          <p:nvPr/>
        </p:nvSpPr>
        <p:spPr>
          <a:xfrm>
            <a:off x="9336360" y="529113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 Boxes</a:t>
            </a:r>
            <a:endParaRPr lang="en-US" sz="1000" dirty="0"/>
          </a:p>
        </p:txBody>
      </p:sp>
      <p:sp>
        <p:nvSpPr>
          <p:cNvPr id="186" name="Rectangle 185"/>
          <p:cNvSpPr/>
          <p:nvPr/>
        </p:nvSpPr>
        <p:spPr>
          <a:xfrm>
            <a:off x="9406621" y="4731079"/>
            <a:ext cx="721827" cy="492028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CVMFS squid</a:t>
            </a:r>
            <a:endParaRPr lang="en-US" sz="1000" dirty="0"/>
          </a:p>
        </p:txBody>
      </p:sp>
      <p:sp>
        <p:nvSpPr>
          <p:cNvPr id="187" name="Rectangle 186"/>
          <p:cNvSpPr/>
          <p:nvPr/>
        </p:nvSpPr>
        <p:spPr>
          <a:xfrm>
            <a:off x="9404427" y="5366449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 Boxes</a:t>
            </a:r>
            <a:endParaRPr lang="en-US" sz="1000" dirty="0"/>
          </a:p>
        </p:txBody>
      </p:sp>
      <p:sp>
        <p:nvSpPr>
          <p:cNvPr id="188" name="Can 187"/>
          <p:cNvSpPr/>
          <p:nvPr/>
        </p:nvSpPr>
        <p:spPr>
          <a:xfrm>
            <a:off x="10270792" y="4675708"/>
            <a:ext cx="1518364" cy="539020"/>
          </a:xfrm>
          <a:prstGeom prst="can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/>
              <a:t>dCache</a:t>
            </a:r>
            <a:endParaRPr lang="en-US" sz="1100" dirty="0"/>
          </a:p>
        </p:txBody>
      </p:sp>
      <p:sp>
        <p:nvSpPr>
          <p:cNvPr id="191" name="Rectangle 190"/>
          <p:cNvSpPr/>
          <p:nvPr/>
        </p:nvSpPr>
        <p:spPr>
          <a:xfrm>
            <a:off x="10241165" y="5299356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ARGUS</a:t>
            </a:r>
            <a:endParaRPr lang="en-US" sz="1000" dirty="0"/>
          </a:p>
        </p:txBody>
      </p:sp>
      <p:sp>
        <p:nvSpPr>
          <p:cNvPr id="192" name="Rectangle 191"/>
          <p:cNvSpPr/>
          <p:nvPr/>
        </p:nvSpPr>
        <p:spPr>
          <a:xfrm>
            <a:off x="11064552" y="529113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BDII</a:t>
            </a:r>
            <a:endParaRPr lang="en-US" sz="1000" dirty="0"/>
          </a:p>
        </p:txBody>
      </p:sp>
      <p:sp>
        <p:nvSpPr>
          <p:cNvPr id="193" name="Rectangle 192"/>
          <p:cNvSpPr/>
          <p:nvPr/>
        </p:nvSpPr>
        <p:spPr>
          <a:xfrm>
            <a:off x="11126364" y="536754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BDII</a:t>
            </a:r>
            <a:endParaRPr lang="en-US" sz="1000" dirty="0"/>
          </a:p>
        </p:txBody>
      </p:sp>
      <p:sp>
        <p:nvSpPr>
          <p:cNvPr id="194" name="Rectangle 193"/>
          <p:cNvSpPr/>
          <p:nvPr/>
        </p:nvSpPr>
        <p:spPr>
          <a:xfrm>
            <a:off x="11203014" y="5431607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BDII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252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168"/>
          <p:cNvSpPr/>
          <p:nvPr/>
        </p:nvSpPr>
        <p:spPr>
          <a:xfrm>
            <a:off x="49820" y="2377863"/>
            <a:ext cx="2076127" cy="22386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200983" y="4492046"/>
            <a:ext cx="2799673" cy="18628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4107140" y="1196752"/>
            <a:ext cx="4149099" cy="5184576"/>
          </a:xfrm>
          <a:prstGeom prst="roundRect">
            <a:avLst>
              <a:gd name="adj" fmla="val 2659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Piz </a:t>
            </a:r>
            <a:r>
              <a:rPr lang="en-US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Daint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Run5. Test those changes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LHConCRAY</a:t>
            </a:r>
            <a:r>
              <a:rPr lang="en-US" dirty="0"/>
              <a:t> - Acceptance Tests 2017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Configuration evolution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9" name="Rectangle 8"/>
          <p:cNvSpPr/>
          <p:nvPr/>
        </p:nvSpPr>
        <p:spPr>
          <a:xfrm>
            <a:off x="2406364" y="4750938"/>
            <a:ext cx="576064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arc04</a:t>
            </a:r>
            <a:endParaRPr lang="en-US" sz="1000"/>
          </a:p>
        </p:txBody>
      </p:sp>
      <p:sp>
        <p:nvSpPr>
          <p:cNvPr id="10" name="Rectangle 9"/>
          <p:cNvSpPr/>
          <p:nvPr/>
        </p:nvSpPr>
        <p:spPr>
          <a:xfrm>
            <a:off x="2406364" y="5863903"/>
            <a:ext cx="576064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arcds1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2406364" y="5307420"/>
            <a:ext cx="576064" cy="504056"/>
          </a:xfrm>
          <a:prstGeom prst="rect">
            <a:avLst/>
          </a:prstGeom>
          <a:pattFill prst="pct90">
            <a:fgClr>
              <a:schemeClr val="dk1"/>
            </a:fgClr>
            <a:bgClr>
              <a:schemeClr val="tx1"/>
            </a:bgClr>
          </a:patt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arc05</a:t>
            </a:r>
            <a:endParaRPr lang="en-US" sz="1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3672048" y="1772816"/>
            <a:ext cx="576064" cy="2527274"/>
            <a:chOff x="3686200" y="2403584"/>
            <a:chExt cx="576064" cy="2527274"/>
          </a:xfrm>
          <a:solidFill>
            <a:srgbClr val="0070C0"/>
          </a:solidFill>
        </p:grpSpPr>
        <p:sp>
          <p:nvSpPr>
            <p:cNvPr id="13" name="Rectangle 12"/>
            <p:cNvSpPr/>
            <p:nvPr/>
          </p:nvSpPr>
          <p:spPr>
            <a:xfrm>
              <a:off x="3686200" y="2403584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6200" y="2907640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86200" y="3418068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86200" y="4426802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86200" y="3922746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</p:grpSp>
      <p:sp>
        <p:nvSpPr>
          <p:cNvPr id="18" name="Can 17"/>
          <p:cNvSpPr/>
          <p:nvPr/>
        </p:nvSpPr>
        <p:spPr>
          <a:xfrm>
            <a:off x="292608" y="2964619"/>
            <a:ext cx="1656184" cy="1072777"/>
          </a:xfrm>
          <a:prstGeom prst="can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GPFS</a:t>
            </a:r>
            <a:endParaRPr lang="en-US" dirty="0"/>
          </a:p>
        </p:txBody>
      </p:sp>
      <p:cxnSp>
        <p:nvCxnSpPr>
          <p:cNvPr id="27" name="Straight Connector 26"/>
          <p:cNvCxnSpPr>
            <a:stCxn id="18" idx="3"/>
            <a:endCxn id="9" idx="1"/>
          </p:cNvCxnSpPr>
          <p:nvPr/>
        </p:nvCxnSpPr>
        <p:spPr>
          <a:xfrm>
            <a:off x="1120700" y="4037396"/>
            <a:ext cx="1285664" cy="96557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3"/>
            <a:endCxn id="10" idx="1"/>
          </p:cNvCxnSpPr>
          <p:nvPr/>
        </p:nvCxnSpPr>
        <p:spPr>
          <a:xfrm>
            <a:off x="1120700" y="4037396"/>
            <a:ext cx="1285664" cy="207853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3"/>
            <a:endCxn id="11" idx="1"/>
          </p:cNvCxnSpPr>
          <p:nvPr/>
        </p:nvCxnSpPr>
        <p:spPr>
          <a:xfrm>
            <a:off x="1120700" y="4037396"/>
            <a:ext cx="1285664" cy="152205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4943872" y="4867963"/>
            <a:ext cx="2304256" cy="307101"/>
          </a:xfrm>
          <a:prstGeom prst="can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DWS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4943872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49" name="Rectangle 48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50" name="Can 49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52" name="Straight Connector 51"/>
            <p:cNvCxnSpPr>
              <a:stCxn id="49" idx="2"/>
              <a:endCxn id="50" idx="1"/>
            </p:cNvCxnSpPr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519936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55" name="Rectangle 54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56" name="Can 55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57" name="Straight Connector 56"/>
            <p:cNvCxnSpPr>
              <a:stCxn id="55" idx="2"/>
              <a:endCxn id="56" idx="1"/>
            </p:cNvCxnSpPr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096000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59" name="Rectangle 58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60" name="Can 59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61" name="Straight Connector 60"/>
            <p:cNvCxnSpPr>
              <a:stCxn id="59" idx="2"/>
              <a:endCxn id="60" idx="1"/>
            </p:cNvCxnSpPr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672064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63" name="Rectangle 62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64" name="Can 63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65" name="Straight Connector 64"/>
            <p:cNvCxnSpPr>
              <a:stCxn id="63" idx="2"/>
              <a:endCxn id="64" idx="1"/>
            </p:cNvCxnSpPr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Up Arrow 65"/>
          <p:cNvSpPr/>
          <p:nvPr/>
        </p:nvSpPr>
        <p:spPr>
          <a:xfrm>
            <a:off x="5886098" y="5279450"/>
            <a:ext cx="396044" cy="14401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-Down Arrow 66"/>
          <p:cNvSpPr/>
          <p:nvPr/>
        </p:nvSpPr>
        <p:spPr>
          <a:xfrm>
            <a:off x="6282142" y="4388365"/>
            <a:ext cx="226906" cy="397171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Up-Down Arrow 81"/>
          <p:cNvSpPr/>
          <p:nvPr/>
        </p:nvSpPr>
        <p:spPr>
          <a:xfrm rot="5400000">
            <a:off x="4626154" y="2245803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Up-Down Arrow 82"/>
          <p:cNvSpPr/>
          <p:nvPr/>
        </p:nvSpPr>
        <p:spPr>
          <a:xfrm rot="5400000">
            <a:off x="4626153" y="1755603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Up-Down Arrow 83"/>
          <p:cNvSpPr/>
          <p:nvPr/>
        </p:nvSpPr>
        <p:spPr>
          <a:xfrm rot="5400000">
            <a:off x="4626152" y="2800665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Up-Down Arrow 84"/>
          <p:cNvSpPr/>
          <p:nvPr/>
        </p:nvSpPr>
        <p:spPr>
          <a:xfrm rot="5400000">
            <a:off x="4626151" y="3845727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Up-Down Arrow 85"/>
          <p:cNvSpPr/>
          <p:nvPr/>
        </p:nvSpPr>
        <p:spPr>
          <a:xfrm rot="5400000">
            <a:off x="4612806" y="3293257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5257056" y="1800770"/>
            <a:ext cx="2880320" cy="504056"/>
            <a:chOff x="5257056" y="2265324"/>
            <a:chExt cx="2880320" cy="504056"/>
          </a:xfrm>
        </p:grpSpPr>
        <p:grpSp>
          <p:nvGrpSpPr>
            <p:cNvPr id="87" name="Group 86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5257056" y="2304826"/>
            <a:ext cx="2880320" cy="504056"/>
            <a:chOff x="5257056" y="2265324"/>
            <a:chExt cx="2880320" cy="504056"/>
          </a:xfrm>
        </p:grpSpPr>
        <p:grpSp>
          <p:nvGrpSpPr>
            <p:cNvPr id="102" name="Group 101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5257054" y="2805227"/>
            <a:ext cx="2880320" cy="504056"/>
            <a:chOff x="5257056" y="2265324"/>
            <a:chExt cx="2880320" cy="504056"/>
          </a:xfrm>
        </p:grpSpPr>
        <p:grpSp>
          <p:nvGrpSpPr>
            <p:cNvPr id="118" name="Group 117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5256955" y="3303142"/>
            <a:ext cx="2880320" cy="504056"/>
            <a:chOff x="5257056" y="2265324"/>
            <a:chExt cx="2880320" cy="504056"/>
          </a:xfrm>
        </p:grpSpPr>
        <p:grpSp>
          <p:nvGrpSpPr>
            <p:cNvPr id="134" name="Group 133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5256955" y="3813339"/>
            <a:ext cx="2880320" cy="504056"/>
            <a:chOff x="5257056" y="2265324"/>
            <a:chExt cx="2880320" cy="504056"/>
          </a:xfrm>
        </p:grpSpPr>
        <p:grpSp>
          <p:nvGrpSpPr>
            <p:cNvPr id="150" name="Group 149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sp>
        <p:nvSpPr>
          <p:cNvPr id="174" name="Up-Down Arrow 173"/>
          <p:cNvSpPr/>
          <p:nvPr/>
        </p:nvSpPr>
        <p:spPr>
          <a:xfrm rot="5400000">
            <a:off x="2785543" y="2993224"/>
            <a:ext cx="226906" cy="1546101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700" dirty="0" smtClean="0"/>
              <a:t>scratch</a:t>
            </a:r>
            <a:endParaRPr lang="en-US" sz="700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8080926" y="4424841"/>
            <a:ext cx="576064" cy="1770209"/>
            <a:chOff x="3686200" y="2403584"/>
            <a:chExt cx="576064" cy="2527274"/>
          </a:xfrm>
        </p:grpSpPr>
        <p:sp>
          <p:nvSpPr>
            <p:cNvPr id="176" name="Rectangle 175"/>
            <p:cNvSpPr/>
            <p:nvPr/>
          </p:nvSpPr>
          <p:spPr>
            <a:xfrm>
              <a:off x="3686200" y="2403584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686200" y="2907640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686200" y="3418068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686200" y="4426802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686200" y="3922746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</p:grpSp>
      <p:sp>
        <p:nvSpPr>
          <p:cNvPr id="181" name="Up-Down Arrow 180"/>
          <p:cNvSpPr/>
          <p:nvPr/>
        </p:nvSpPr>
        <p:spPr>
          <a:xfrm rot="18420339">
            <a:off x="7655360" y="4358597"/>
            <a:ext cx="226906" cy="619161"/>
          </a:xfrm>
          <a:prstGeom prst="up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Cloud 181"/>
          <p:cNvSpPr/>
          <p:nvPr/>
        </p:nvSpPr>
        <p:spPr>
          <a:xfrm>
            <a:off x="9425195" y="2064622"/>
            <a:ext cx="2135808" cy="118375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89" name="Rectangle 188"/>
          <p:cNvSpPr/>
          <p:nvPr/>
        </p:nvSpPr>
        <p:spPr>
          <a:xfrm>
            <a:off x="9331749" y="4672512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CVMFS squid</a:t>
            </a:r>
            <a:endParaRPr lang="en-US" sz="1000" dirty="0"/>
          </a:p>
        </p:txBody>
      </p:sp>
      <p:sp>
        <p:nvSpPr>
          <p:cNvPr id="190" name="Rectangle 189"/>
          <p:cNvSpPr/>
          <p:nvPr/>
        </p:nvSpPr>
        <p:spPr>
          <a:xfrm>
            <a:off x="9336360" y="529113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 Boxes</a:t>
            </a:r>
            <a:endParaRPr lang="en-US" sz="1000" dirty="0"/>
          </a:p>
        </p:txBody>
      </p:sp>
      <p:cxnSp>
        <p:nvCxnSpPr>
          <p:cNvPr id="196" name="Straight Arrow Connector 195"/>
          <p:cNvCxnSpPr>
            <a:stCxn id="182" idx="1"/>
            <a:endCxn id="3" idx="0"/>
          </p:cNvCxnSpPr>
          <p:nvPr/>
        </p:nvCxnSpPr>
        <p:spPr>
          <a:xfrm>
            <a:off x="10493099" y="3247118"/>
            <a:ext cx="107721" cy="1244928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Up-Down Arrow 200"/>
          <p:cNvSpPr/>
          <p:nvPr/>
        </p:nvSpPr>
        <p:spPr>
          <a:xfrm rot="13775001">
            <a:off x="9324443" y="3026910"/>
            <a:ext cx="226906" cy="1823920"/>
          </a:xfrm>
          <a:prstGeom prst="up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6502688" y="4383893"/>
            <a:ext cx="61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Swap iSCSI targets</a:t>
            </a:r>
            <a:endParaRPr lang="en-US" sz="800" dirty="0"/>
          </a:p>
        </p:txBody>
      </p:sp>
      <p:sp>
        <p:nvSpPr>
          <p:cNvPr id="205" name="Rectangle 204"/>
          <p:cNvSpPr/>
          <p:nvPr/>
        </p:nvSpPr>
        <p:spPr>
          <a:xfrm>
            <a:off x="3672048" y="4635797"/>
            <a:ext cx="576064" cy="5040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/>
              <a:t>SLURM</a:t>
            </a:r>
            <a:endParaRPr lang="en-US" sz="800" dirty="0"/>
          </a:p>
        </p:txBody>
      </p:sp>
      <p:cxnSp>
        <p:nvCxnSpPr>
          <p:cNvPr id="216" name="Straight Arrow Connector 215"/>
          <p:cNvCxnSpPr>
            <a:stCxn id="9" idx="3"/>
            <a:endCxn id="205" idx="1"/>
          </p:cNvCxnSpPr>
          <p:nvPr/>
        </p:nvCxnSpPr>
        <p:spPr>
          <a:xfrm flipV="1">
            <a:off x="2982428" y="4887825"/>
            <a:ext cx="689620" cy="1151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11" idx="3"/>
            <a:endCxn id="205" idx="1"/>
          </p:cNvCxnSpPr>
          <p:nvPr/>
        </p:nvCxnSpPr>
        <p:spPr>
          <a:xfrm flipV="1">
            <a:off x="2982428" y="4887825"/>
            <a:ext cx="689620" cy="6716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3" name="Picture 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40010" y="1627180"/>
            <a:ext cx="167449" cy="167449"/>
          </a:xfrm>
          <a:prstGeom prst="rect">
            <a:avLst/>
          </a:prstGeom>
        </p:spPr>
      </p:pic>
      <p:grpSp>
        <p:nvGrpSpPr>
          <p:cNvPr id="237" name="Group 236"/>
          <p:cNvGrpSpPr/>
          <p:nvPr/>
        </p:nvGrpSpPr>
        <p:grpSpPr>
          <a:xfrm>
            <a:off x="9309586" y="-24598"/>
            <a:ext cx="2479570" cy="1451680"/>
            <a:chOff x="8656990" y="115730"/>
            <a:chExt cx="2479570" cy="1575711"/>
          </a:xfrm>
        </p:grpSpPr>
        <p:sp>
          <p:nvSpPr>
            <p:cNvPr id="236" name="Rounded Rectangle 235"/>
            <p:cNvSpPr/>
            <p:nvPr/>
          </p:nvSpPr>
          <p:spPr>
            <a:xfrm>
              <a:off x="8741521" y="282940"/>
              <a:ext cx="2395039" cy="1408501"/>
            </a:xfrm>
            <a:prstGeom prst="roundRect">
              <a:avLst>
                <a:gd name="adj" fmla="val 4013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656990" y="115730"/>
              <a:ext cx="288405" cy="288405"/>
            </a:xfrm>
            <a:prstGeom prst="rect">
              <a:avLst/>
            </a:prstGeom>
          </p:spPr>
        </p:pic>
        <p:sp>
          <p:nvSpPr>
            <p:cNvPr id="225" name="Can 224"/>
            <p:cNvSpPr/>
            <p:nvPr/>
          </p:nvSpPr>
          <p:spPr>
            <a:xfrm>
              <a:off x="10001045" y="1050654"/>
              <a:ext cx="684024" cy="431898"/>
            </a:xfrm>
            <a:prstGeom prst="can">
              <a:avLst/>
            </a:prstGeom>
            <a:solidFill>
              <a:srgbClr val="0070C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GPFS</a:t>
              </a:r>
              <a:endParaRPr lang="en-US" sz="1050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8832304" y="1176296"/>
              <a:ext cx="934688" cy="1806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Lower layer</a:t>
              </a:r>
              <a:endParaRPr lang="en-US" sz="9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8832304" y="663064"/>
              <a:ext cx="934688" cy="1806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Upper layer</a:t>
              </a:r>
              <a:endParaRPr lang="en-US" sz="900" dirty="0"/>
            </a:p>
          </p:txBody>
        </p:sp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1253" y="540170"/>
              <a:ext cx="687746" cy="426402"/>
            </a:xfrm>
            <a:prstGeom prst="rect">
              <a:avLst/>
            </a:prstGeom>
          </p:spPr>
        </p:pic>
        <p:cxnSp>
          <p:nvCxnSpPr>
            <p:cNvPr id="230" name="Straight Arrow Connector 229"/>
            <p:cNvCxnSpPr>
              <a:stCxn id="226" idx="3"/>
              <a:endCxn id="225" idx="2"/>
            </p:cNvCxnSpPr>
            <p:nvPr/>
          </p:nvCxnSpPr>
          <p:spPr>
            <a:xfrm>
              <a:off x="9766992" y="1266603"/>
              <a:ext cx="234053" cy="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>
              <a:stCxn id="227" idx="3"/>
              <a:endCxn id="228" idx="1"/>
            </p:cNvCxnSpPr>
            <p:nvPr/>
          </p:nvCxnSpPr>
          <p:spPr>
            <a:xfrm>
              <a:off x="9766992" y="753371"/>
              <a:ext cx="234261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/>
            <p:cNvSpPr txBox="1"/>
            <p:nvPr/>
          </p:nvSpPr>
          <p:spPr>
            <a:xfrm>
              <a:off x="8763593" y="330153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CVMFS</a:t>
              </a:r>
              <a:endParaRPr lang="en-US" sz="1200" b="1" dirty="0"/>
            </a:p>
          </p:txBody>
        </p:sp>
      </p:grpSp>
      <p:cxnSp>
        <p:nvCxnSpPr>
          <p:cNvPr id="239" name="Straight Connector 238"/>
          <p:cNvCxnSpPr/>
          <p:nvPr/>
        </p:nvCxnSpPr>
        <p:spPr>
          <a:xfrm flipV="1">
            <a:off x="8036364" y="300544"/>
            <a:ext cx="1214275" cy="129825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8137275" y="1399341"/>
            <a:ext cx="1127077" cy="2733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9406621" y="4731079"/>
            <a:ext cx="721827" cy="492028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CVMFS squid</a:t>
            </a:r>
            <a:endParaRPr lang="en-US" sz="1000" dirty="0"/>
          </a:p>
        </p:txBody>
      </p:sp>
      <p:sp>
        <p:nvSpPr>
          <p:cNvPr id="167" name="Rectangle 166"/>
          <p:cNvSpPr/>
          <p:nvPr/>
        </p:nvSpPr>
        <p:spPr>
          <a:xfrm>
            <a:off x="9404427" y="5366449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 Boxes</a:t>
            </a:r>
            <a:endParaRPr lang="en-US" sz="1000" dirty="0"/>
          </a:p>
        </p:txBody>
      </p:sp>
      <p:sp>
        <p:nvSpPr>
          <p:cNvPr id="168" name="Can 167"/>
          <p:cNvSpPr/>
          <p:nvPr/>
        </p:nvSpPr>
        <p:spPr>
          <a:xfrm>
            <a:off x="10270792" y="4675708"/>
            <a:ext cx="1518364" cy="539020"/>
          </a:xfrm>
          <a:prstGeom prst="can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/>
              <a:t>dCache</a:t>
            </a:r>
            <a:endParaRPr lang="en-US" sz="1100" dirty="0"/>
          </a:p>
        </p:txBody>
      </p:sp>
      <p:sp>
        <p:nvSpPr>
          <p:cNvPr id="170" name="Up-Down Arrow 169"/>
          <p:cNvSpPr/>
          <p:nvPr/>
        </p:nvSpPr>
        <p:spPr>
          <a:xfrm rot="5400000">
            <a:off x="2785544" y="2726975"/>
            <a:ext cx="226906" cy="1546101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700" dirty="0" smtClean="0"/>
              <a:t>arc-cache (RO)</a:t>
            </a:r>
            <a:endParaRPr lang="en-US" sz="700" dirty="0"/>
          </a:p>
        </p:txBody>
      </p:sp>
      <p:sp>
        <p:nvSpPr>
          <p:cNvPr id="171" name="Up-Down Arrow 170"/>
          <p:cNvSpPr/>
          <p:nvPr/>
        </p:nvSpPr>
        <p:spPr>
          <a:xfrm rot="5400000">
            <a:off x="2793557" y="2461059"/>
            <a:ext cx="226906" cy="1546101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700" smtClean="0"/>
              <a:t>CVMFS preloaded (RO)</a:t>
            </a:r>
            <a:endParaRPr lang="en-US" sz="700" dirty="0"/>
          </a:p>
        </p:txBody>
      </p:sp>
      <p:sp>
        <p:nvSpPr>
          <p:cNvPr id="173" name="TextBox 172"/>
          <p:cNvSpPr txBox="1"/>
          <p:nvPr/>
        </p:nvSpPr>
        <p:spPr>
          <a:xfrm>
            <a:off x="85047" y="944802"/>
            <a:ext cx="3536313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100" dirty="0"/>
              <a:t>64 GB of SWAP using DWS </a:t>
            </a:r>
            <a:endParaRPr lang="en-US" sz="11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64 </a:t>
            </a:r>
            <a:r>
              <a:rPr lang="en-US" sz="1100" dirty="0"/>
              <a:t>core/node </a:t>
            </a:r>
            <a:endParaRPr lang="en-US" sz="11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Memory </a:t>
            </a:r>
            <a:r>
              <a:rPr lang="en-US" sz="1100" dirty="0"/>
              <a:t>limits set to 6000MB/core, but memory is not a consumable resource, only cores.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100" dirty="0"/>
              <a:t>CVMFS tiered cache: upper layer 6GB in RAM, lower layer preloaded on </a:t>
            </a:r>
            <a:r>
              <a:rPr lang="en-US" sz="1100" dirty="0" smtClean="0"/>
              <a:t>GPFS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Scratch on GPFS via DVS</a:t>
            </a:r>
            <a:endParaRPr lang="en-US" sz="1100" dirty="0"/>
          </a:p>
        </p:txBody>
      </p:sp>
      <p:pic>
        <p:nvPicPr>
          <p:cNvPr id="165" name="Picture 164" descr="age7image318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07" y="1213718"/>
            <a:ext cx="1127330" cy="5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Rectangle 171"/>
          <p:cNvSpPr/>
          <p:nvPr/>
        </p:nvSpPr>
        <p:spPr>
          <a:xfrm>
            <a:off x="10241165" y="5299356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ARGUS</a:t>
            </a:r>
            <a:endParaRPr lang="en-US" sz="1000" dirty="0"/>
          </a:p>
        </p:txBody>
      </p:sp>
      <p:sp>
        <p:nvSpPr>
          <p:cNvPr id="183" name="Rectangle 182"/>
          <p:cNvSpPr/>
          <p:nvPr/>
        </p:nvSpPr>
        <p:spPr>
          <a:xfrm>
            <a:off x="11064552" y="529113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BDII</a:t>
            </a:r>
            <a:endParaRPr lang="en-US" sz="1000" dirty="0"/>
          </a:p>
        </p:txBody>
      </p:sp>
      <p:sp>
        <p:nvSpPr>
          <p:cNvPr id="184" name="Rectangle 183"/>
          <p:cNvSpPr/>
          <p:nvPr/>
        </p:nvSpPr>
        <p:spPr>
          <a:xfrm>
            <a:off x="11126364" y="536754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BDII</a:t>
            </a:r>
            <a:endParaRPr lang="en-US" sz="1000" dirty="0"/>
          </a:p>
        </p:txBody>
      </p:sp>
      <p:sp>
        <p:nvSpPr>
          <p:cNvPr id="185" name="Rectangle 184"/>
          <p:cNvSpPr/>
          <p:nvPr/>
        </p:nvSpPr>
        <p:spPr>
          <a:xfrm>
            <a:off x="11203014" y="5431607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BDII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187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168"/>
          <p:cNvSpPr/>
          <p:nvPr/>
        </p:nvSpPr>
        <p:spPr>
          <a:xfrm>
            <a:off x="49820" y="2377863"/>
            <a:ext cx="2076127" cy="22386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4107140" y="1196752"/>
            <a:ext cx="4149099" cy="5184576"/>
          </a:xfrm>
          <a:prstGeom prst="roundRect">
            <a:avLst>
              <a:gd name="adj" fmla="val 2659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Piz </a:t>
            </a:r>
            <a:r>
              <a:rPr lang="en-US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Daint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Run6. Try </a:t>
            </a:r>
            <a:r>
              <a:rPr lang="en-US" dirty="0" err="1" smtClean="0"/>
              <a:t>Datawarp</a:t>
            </a:r>
            <a:r>
              <a:rPr lang="en-US" dirty="0" smtClean="0"/>
              <a:t> (and fail)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LHConCRAY</a:t>
            </a:r>
            <a:r>
              <a:rPr lang="en-US" dirty="0"/>
              <a:t> - Acceptance Tests 2017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Configuration evolution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9" name="Rectangle 8"/>
          <p:cNvSpPr/>
          <p:nvPr/>
        </p:nvSpPr>
        <p:spPr>
          <a:xfrm>
            <a:off x="2406364" y="4750938"/>
            <a:ext cx="576064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arc04</a:t>
            </a:r>
            <a:endParaRPr lang="en-US" sz="1000"/>
          </a:p>
        </p:txBody>
      </p:sp>
      <p:sp>
        <p:nvSpPr>
          <p:cNvPr id="10" name="Rectangle 9"/>
          <p:cNvSpPr/>
          <p:nvPr/>
        </p:nvSpPr>
        <p:spPr>
          <a:xfrm>
            <a:off x="2406364" y="5863903"/>
            <a:ext cx="576064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arcds1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2406364" y="5307420"/>
            <a:ext cx="576064" cy="504056"/>
          </a:xfrm>
          <a:prstGeom prst="rect">
            <a:avLst/>
          </a:prstGeom>
          <a:pattFill prst="pct90">
            <a:fgClr>
              <a:schemeClr val="dk1"/>
            </a:fgClr>
            <a:bgClr>
              <a:schemeClr val="tx1"/>
            </a:bgClr>
          </a:patt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arc05</a:t>
            </a:r>
            <a:endParaRPr lang="en-US" sz="1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3672048" y="1772816"/>
            <a:ext cx="576064" cy="2527274"/>
            <a:chOff x="3686200" y="2403584"/>
            <a:chExt cx="576064" cy="2527274"/>
          </a:xfrm>
          <a:solidFill>
            <a:srgbClr val="0070C0"/>
          </a:solidFill>
        </p:grpSpPr>
        <p:sp>
          <p:nvSpPr>
            <p:cNvPr id="13" name="Rectangle 12"/>
            <p:cNvSpPr/>
            <p:nvPr/>
          </p:nvSpPr>
          <p:spPr>
            <a:xfrm>
              <a:off x="3686200" y="2403584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6200" y="2907640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86200" y="3418068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86200" y="4426802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86200" y="3922746"/>
              <a:ext cx="576064" cy="504056"/>
            </a:xfrm>
            <a:prstGeom prst="rect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DVS</a:t>
              </a:r>
              <a:endParaRPr lang="en-US" sz="1000" dirty="0"/>
            </a:p>
          </p:txBody>
        </p:sp>
      </p:grpSp>
      <p:sp>
        <p:nvSpPr>
          <p:cNvPr id="18" name="Can 17"/>
          <p:cNvSpPr/>
          <p:nvPr/>
        </p:nvSpPr>
        <p:spPr>
          <a:xfrm>
            <a:off x="292608" y="2964619"/>
            <a:ext cx="1656184" cy="1072777"/>
          </a:xfrm>
          <a:prstGeom prst="can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GPFS</a:t>
            </a:r>
            <a:endParaRPr lang="en-US" dirty="0"/>
          </a:p>
        </p:txBody>
      </p:sp>
      <p:cxnSp>
        <p:nvCxnSpPr>
          <p:cNvPr id="27" name="Straight Connector 26"/>
          <p:cNvCxnSpPr>
            <a:stCxn id="18" idx="3"/>
            <a:endCxn id="9" idx="1"/>
          </p:cNvCxnSpPr>
          <p:nvPr/>
        </p:nvCxnSpPr>
        <p:spPr>
          <a:xfrm>
            <a:off x="1120700" y="4037396"/>
            <a:ext cx="1285664" cy="96557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3"/>
            <a:endCxn id="10" idx="1"/>
          </p:cNvCxnSpPr>
          <p:nvPr/>
        </p:nvCxnSpPr>
        <p:spPr>
          <a:xfrm>
            <a:off x="1120700" y="4037396"/>
            <a:ext cx="1285664" cy="207853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3"/>
            <a:endCxn id="11" idx="1"/>
          </p:cNvCxnSpPr>
          <p:nvPr/>
        </p:nvCxnSpPr>
        <p:spPr>
          <a:xfrm>
            <a:off x="1120700" y="4037396"/>
            <a:ext cx="1285664" cy="152205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4943872" y="4867963"/>
            <a:ext cx="2304256" cy="307101"/>
          </a:xfrm>
          <a:prstGeom prst="can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DWS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4943872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49" name="Rectangle 48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50" name="Can 49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52" name="Straight Connector 51"/>
            <p:cNvCxnSpPr>
              <a:stCxn id="49" idx="2"/>
              <a:endCxn id="50" idx="1"/>
            </p:cNvCxnSpPr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519936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55" name="Rectangle 54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56" name="Can 55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57" name="Straight Connector 56"/>
            <p:cNvCxnSpPr>
              <a:stCxn id="55" idx="2"/>
              <a:endCxn id="56" idx="1"/>
            </p:cNvCxnSpPr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096000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59" name="Rectangle 58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60" name="Can 59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61" name="Straight Connector 60"/>
            <p:cNvCxnSpPr>
              <a:stCxn id="59" idx="2"/>
              <a:endCxn id="60" idx="1"/>
            </p:cNvCxnSpPr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672064" y="5470407"/>
            <a:ext cx="576064" cy="842818"/>
            <a:chOff x="4979876" y="4602406"/>
            <a:chExt cx="576064" cy="842818"/>
          </a:xfrm>
          <a:solidFill>
            <a:srgbClr val="00B050"/>
          </a:solidFill>
        </p:grpSpPr>
        <p:sp>
          <p:nvSpPr>
            <p:cNvPr id="63" name="Rectangle 62"/>
            <p:cNvSpPr/>
            <p:nvPr/>
          </p:nvSpPr>
          <p:spPr>
            <a:xfrm>
              <a:off x="4979876" y="4602406"/>
              <a:ext cx="576064" cy="5040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DWS</a:t>
              </a:r>
              <a:endParaRPr lang="en-US" sz="1000" dirty="0"/>
            </a:p>
          </p:txBody>
        </p:sp>
        <p:sp>
          <p:nvSpPr>
            <p:cNvPr id="64" name="Can 63"/>
            <p:cNvSpPr/>
            <p:nvPr/>
          </p:nvSpPr>
          <p:spPr>
            <a:xfrm>
              <a:off x="5087888" y="5208875"/>
              <a:ext cx="360040" cy="236349"/>
            </a:xfrm>
            <a:prstGeom prst="can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smtClean="0"/>
                <a:t>SSD</a:t>
              </a:r>
              <a:endParaRPr lang="en-US" sz="500" dirty="0"/>
            </a:p>
          </p:txBody>
        </p:sp>
        <p:cxnSp>
          <p:nvCxnSpPr>
            <p:cNvPr id="65" name="Straight Connector 64"/>
            <p:cNvCxnSpPr>
              <a:stCxn id="63" idx="2"/>
              <a:endCxn id="64" idx="1"/>
            </p:cNvCxnSpPr>
            <p:nvPr/>
          </p:nvCxnSpPr>
          <p:spPr>
            <a:xfrm>
              <a:off x="5267908" y="5106462"/>
              <a:ext cx="0" cy="10241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Up Arrow 65"/>
          <p:cNvSpPr/>
          <p:nvPr/>
        </p:nvSpPr>
        <p:spPr>
          <a:xfrm>
            <a:off x="5886098" y="5279450"/>
            <a:ext cx="396044" cy="14401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-Down Arrow 66"/>
          <p:cNvSpPr/>
          <p:nvPr/>
        </p:nvSpPr>
        <p:spPr>
          <a:xfrm>
            <a:off x="6282142" y="4388365"/>
            <a:ext cx="226906" cy="397171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Up-Down Arrow 81"/>
          <p:cNvSpPr/>
          <p:nvPr/>
        </p:nvSpPr>
        <p:spPr>
          <a:xfrm rot="5400000">
            <a:off x="4626154" y="2245803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Up-Down Arrow 82"/>
          <p:cNvSpPr/>
          <p:nvPr/>
        </p:nvSpPr>
        <p:spPr>
          <a:xfrm rot="5400000">
            <a:off x="4626153" y="1755603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Up-Down Arrow 83"/>
          <p:cNvSpPr/>
          <p:nvPr/>
        </p:nvSpPr>
        <p:spPr>
          <a:xfrm rot="5400000">
            <a:off x="4626152" y="2800665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Up-Down Arrow 84"/>
          <p:cNvSpPr/>
          <p:nvPr/>
        </p:nvSpPr>
        <p:spPr>
          <a:xfrm rot="5400000">
            <a:off x="4626151" y="3845727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Up-Down Arrow 85"/>
          <p:cNvSpPr/>
          <p:nvPr/>
        </p:nvSpPr>
        <p:spPr>
          <a:xfrm rot="5400000">
            <a:off x="4612806" y="3293257"/>
            <a:ext cx="226906" cy="572887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5257056" y="1800770"/>
            <a:ext cx="2880320" cy="504056"/>
            <a:chOff x="5257056" y="2265324"/>
            <a:chExt cx="2880320" cy="504056"/>
          </a:xfrm>
        </p:grpSpPr>
        <p:grpSp>
          <p:nvGrpSpPr>
            <p:cNvPr id="87" name="Group 86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5257056" y="2304826"/>
            <a:ext cx="2880320" cy="504056"/>
            <a:chOff x="5257056" y="2265324"/>
            <a:chExt cx="2880320" cy="504056"/>
          </a:xfrm>
        </p:grpSpPr>
        <p:grpSp>
          <p:nvGrpSpPr>
            <p:cNvPr id="102" name="Group 101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5257054" y="2805227"/>
            <a:ext cx="2880320" cy="504056"/>
            <a:chOff x="5257056" y="2265324"/>
            <a:chExt cx="2880320" cy="504056"/>
          </a:xfrm>
        </p:grpSpPr>
        <p:grpSp>
          <p:nvGrpSpPr>
            <p:cNvPr id="118" name="Group 117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5256955" y="3303142"/>
            <a:ext cx="2880320" cy="504056"/>
            <a:chOff x="5257056" y="2265324"/>
            <a:chExt cx="2880320" cy="504056"/>
          </a:xfrm>
        </p:grpSpPr>
        <p:grpSp>
          <p:nvGrpSpPr>
            <p:cNvPr id="134" name="Group 133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5256955" y="3813339"/>
            <a:ext cx="2880320" cy="504056"/>
            <a:chOff x="5257056" y="2265324"/>
            <a:chExt cx="2880320" cy="504056"/>
          </a:xfrm>
        </p:grpSpPr>
        <p:grpSp>
          <p:nvGrpSpPr>
            <p:cNvPr id="150" name="Group 149"/>
            <p:cNvGrpSpPr/>
            <p:nvPr/>
          </p:nvGrpSpPr>
          <p:grpSpPr>
            <a:xfrm>
              <a:off x="5257056" y="2265324"/>
              <a:ext cx="576064" cy="504056"/>
              <a:chOff x="5257056" y="2265324"/>
              <a:chExt cx="576064" cy="504056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5833120" y="2265324"/>
              <a:ext cx="576064" cy="504056"/>
              <a:chOff x="5257056" y="2265324"/>
              <a:chExt cx="576064" cy="504056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6409184" y="2265324"/>
              <a:ext cx="576064" cy="504056"/>
              <a:chOff x="5257056" y="2265324"/>
              <a:chExt cx="576064" cy="504056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6985248" y="2265324"/>
              <a:ext cx="576064" cy="504056"/>
              <a:chOff x="5257056" y="2265324"/>
              <a:chExt cx="576064" cy="504056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7561312" y="2265324"/>
              <a:ext cx="576064" cy="504056"/>
              <a:chOff x="5257056" y="2265324"/>
              <a:chExt cx="576064" cy="504056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5257056" y="2265324"/>
                <a:ext cx="576064" cy="504056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CN</a:t>
                </a:r>
                <a:endParaRPr lang="en-US" sz="1000" dirty="0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343075" y="2623587"/>
                <a:ext cx="432635" cy="1098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swap</a:t>
                </a:r>
                <a:endParaRPr lang="en-US" sz="800" dirty="0"/>
              </a:p>
            </p:txBody>
          </p:sp>
        </p:grpSp>
      </p:grpSp>
      <p:sp>
        <p:nvSpPr>
          <p:cNvPr id="174" name="Up-Down Arrow 173"/>
          <p:cNvSpPr/>
          <p:nvPr/>
        </p:nvSpPr>
        <p:spPr>
          <a:xfrm rot="5400000">
            <a:off x="2785543" y="2993224"/>
            <a:ext cx="226906" cy="1546101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700" dirty="0" smtClean="0"/>
              <a:t>scratch</a:t>
            </a:r>
            <a:endParaRPr lang="en-US" sz="700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8080926" y="4424841"/>
            <a:ext cx="576064" cy="1770209"/>
            <a:chOff x="3686200" y="2403584"/>
            <a:chExt cx="576064" cy="2527274"/>
          </a:xfrm>
        </p:grpSpPr>
        <p:sp>
          <p:nvSpPr>
            <p:cNvPr id="176" name="Rectangle 175"/>
            <p:cNvSpPr/>
            <p:nvPr/>
          </p:nvSpPr>
          <p:spPr>
            <a:xfrm>
              <a:off x="3686200" y="2403584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686200" y="2907640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686200" y="3418068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686200" y="4426802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686200" y="3922746"/>
              <a:ext cx="576064" cy="50405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GW</a:t>
              </a:r>
              <a:endParaRPr lang="en-US" sz="1000" dirty="0"/>
            </a:p>
          </p:txBody>
        </p:sp>
      </p:grpSp>
      <p:sp>
        <p:nvSpPr>
          <p:cNvPr id="181" name="Up-Down Arrow 180"/>
          <p:cNvSpPr/>
          <p:nvPr/>
        </p:nvSpPr>
        <p:spPr>
          <a:xfrm rot="18420339">
            <a:off x="7655360" y="4358597"/>
            <a:ext cx="226906" cy="619161"/>
          </a:xfrm>
          <a:prstGeom prst="up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Cloud 181"/>
          <p:cNvSpPr/>
          <p:nvPr/>
        </p:nvSpPr>
        <p:spPr>
          <a:xfrm>
            <a:off x="9425195" y="2064622"/>
            <a:ext cx="2135808" cy="118375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196" name="Straight Arrow Connector 195"/>
          <p:cNvCxnSpPr>
            <a:stCxn id="182" idx="1"/>
          </p:cNvCxnSpPr>
          <p:nvPr/>
        </p:nvCxnSpPr>
        <p:spPr>
          <a:xfrm>
            <a:off x="10493099" y="3247118"/>
            <a:ext cx="148817" cy="1244928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Up-Down Arrow 200"/>
          <p:cNvSpPr/>
          <p:nvPr/>
        </p:nvSpPr>
        <p:spPr>
          <a:xfrm rot="13775001">
            <a:off x="9324443" y="3026910"/>
            <a:ext cx="226906" cy="1823920"/>
          </a:xfrm>
          <a:prstGeom prst="up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Up-Down Arrow 201"/>
          <p:cNvSpPr/>
          <p:nvPr/>
        </p:nvSpPr>
        <p:spPr>
          <a:xfrm>
            <a:off x="5774341" y="4392739"/>
            <a:ext cx="226906" cy="397171"/>
          </a:xfrm>
          <a:prstGeom prst="up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6502688" y="4383893"/>
            <a:ext cx="61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Swap iSCSI targets</a:t>
            </a:r>
            <a:endParaRPr lang="en-US" sz="800" dirty="0"/>
          </a:p>
        </p:txBody>
      </p:sp>
      <p:sp>
        <p:nvSpPr>
          <p:cNvPr id="204" name="TextBox 203"/>
          <p:cNvSpPr txBox="1"/>
          <p:nvPr/>
        </p:nvSpPr>
        <p:spPr>
          <a:xfrm>
            <a:off x="5213031" y="4414238"/>
            <a:ext cx="613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DWS </a:t>
            </a:r>
          </a:p>
          <a:p>
            <a:r>
              <a:rPr lang="en-US" sz="800" dirty="0" smtClean="0"/>
              <a:t>scratch</a:t>
            </a:r>
            <a:endParaRPr lang="en-US" sz="800" dirty="0"/>
          </a:p>
        </p:txBody>
      </p:sp>
      <p:sp>
        <p:nvSpPr>
          <p:cNvPr id="205" name="Rectangle 204"/>
          <p:cNvSpPr/>
          <p:nvPr/>
        </p:nvSpPr>
        <p:spPr>
          <a:xfrm>
            <a:off x="3672048" y="4635797"/>
            <a:ext cx="576064" cy="5040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/>
              <a:t>SLURM</a:t>
            </a:r>
            <a:endParaRPr lang="en-US" sz="800" dirty="0"/>
          </a:p>
        </p:txBody>
      </p:sp>
      <p:cxnSp>
        <p:nvCxnSpPr>
          <p:cNvPr id="216" name="Straight Arrow Connector 215"/>
          <p:cNvCxnSpPr>
            <a:stCxn id="9" idx="3"/>
            <a:endCxn id="205" idx="1"/>
          </p:cNvCxnSpPr>
          <p:nvPr/>
        </p:nvCxnSpPr>
        <p:spPr>
          <a:xfrm flipV="1">
            <a:off x="2982428" y="4887825"/>
            <a:ext cx="689620" cy="1151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11" idx="3"/>
            <a:endCxn id="205" idx="1"/>
          </p:cNvCxnSpPr>
          <p:nvPr/>
        </p:nvCxnSpPr>
        <p:spPr>
          <a:xfrm flipV="1">
            <a:off x="2982428" y="4887825"/>
            <a:ext cx="689620" cy="6716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3" name="Picture 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40010" y="1627180"/>
            <a:ext cx="167449" cy="167449"/>
          </a:xfrm>
          <a:prstGeom prst="rect">
            <a:avLst/>
          </a:prstGeom>
        </p:spPr>
      </p:pic>
      <p:grpSp>
        <p:nvGrpSpPr>
          <p:cNvPr id="237" name="Group 236"/>
          <p:cNvGrpSpPr/>
          <p:nvPr/>
        </p:nvGrpSpPr>
        <p:grpSpPr>
          <a:xfrm>
            <a:off x="9309586" y="-24598"/>
            <a:ext cx="2479570" cy="1451680"/>
            <a:chOff x="8656990" y="115730"/>
            <a:chExt cx="2479570" cy="1575711"/>
          </a:xfrm>
        </p:grpSpPr>
        <p:sp>
          <p:nvSpPr>
            <p:cNvPr id="236" name="Rounded Rectangle 235"/>
            <p:cNvSpPr/>
            <p:nvPr/>
          </p:nvSpPr>
          <p:spPr>
            <a:xfrm>
              <a:off x="8741521" y="282940"/>
              <a:ext cx="2395039" cy="1408501"/>
            </a:xfrm>
            <a:prstGeom prst="roundRect">
              <a:avLst>
                <a:gd name="adj" fmla="val 4013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656990" y="115730"/>
              <a:ext cx="288405" cy="288405"/>
            </a:xfrm>
            <a:prstGeom prst="rect">
              <a:avLst/>
            </a:prstGeom>
          </p:spPr>
        </p:pic>
        <p:sp>
          <p:nvSpPr>
            <p:cNvPr id="225" name="Can 224"/>
            <p:cNvSpPr/>
            <p:nvPr/>
          </p:nvSpPr>
          <p:spPr>
            <a:xfrm>
              <a:off x="10001045" y="1050654"/>
              <a:ext cx="684024" cy="431898"/>
            </a:xfrm>
            <a:prstGeom prst="can">
              <a:avLst/>
            </a:prstGeom>
            <a:solidFill>
              <a:srgbClr val="0070C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GPFS</a:t>
              </a:r>
              <a:endParaRPr lang="en-US" sz="1050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8832304" y="1176296"/>
              <a:ext cx="934688" cy="1806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Lower layer</a:t>
              </a:r>
              <a:endParaRPr lang="en-US" sz="9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8832304" y="663064"/>
              <a:ext cx="934688" cy="1806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Upper layer</a:t>
              </a:r>
              <a:endParaRPr lang="en-US" sz="900" dirty="0"/>
            </a:p>
          </p:txBody>
        </p:sp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1253" y="540170"/>
              <a:ext cx="687746" cy="426402"/>
            </a:xfrm>
            <a:prstGeom prst="rect">
              <a:avLst/>
            </a:prstGeom>
          </p:spPr>
        </p:pic>
        <p:cxnSp>
          <p:nvCxnSpPr>
            <p:cNvPr id="230" name="Straight Arrow Connector 229"/>
            <p:cNvCxnSpPr>
              <a:stCxn id="226" idx="3"/>
              <a:endCxn id="225" idx="2"/>
            </p:cNvCxnSpPr>
            <p:nvPr/>
          </p:nvCxnSpPr>
          <p:spPr>
            <a:xfrm>
              <a:off x="9766992" y="1266603"/>
              <a:ext cx="234053" cy="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>
              <a:stCxn id="227" idx="3"/>
              <a:endCxn id="228" idx="1"/>
            </p:cNvCxnSpPr>
            <p:nvPr/>
          </p:nvCxnSpPr>
          <p:spPr>
            <a:xfrm>
              <a:off x="9766992" y="753371"/>
              <a:ext cx="234261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/>
            <p:cNvSpPr txBox="1"/>
            <p:nvPr/>
          </p:nvSpPr>
          <p:spPr>
            <a:xfrm>
              <a:off x="8763593" y="330153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CVMFS</a:t>
              </a:r>
              <a:endParaRPr lang="en-US" sz="1200" b="1" dirty="0"/>
            </a:p>
          </p:txBody>
        </p:sp>
      </p:grpSp>
      <p:cxnSp>
        <p:nvCxnSpPr>
          <p:cNvPr id="239" name="Straight Connector 238"/>
          <p:cNvCxnSpPr/>
          <p:nvPr/>
        </p:nvCxnSpPr>
        <p:spPr>
          <a:xfrm flipV="1">
            <a:off x="8036364" y="300544"/>
            <a:ext cx="1214275" cy="129825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8137275" y="1399341"/>
            <a:ext cx="1127077" cy="2733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079" y="4336389"/>
            <a:ext cx="531574" cy="531574"/>
          </a:xfrm>
          <a:prstGeom prst="rect">
            <a:avLst/>
          </a:prstGeom>
        </p:spPr>
      </p:pic>
      <p:sp>
        <p:nvSpPr>
          <p:cNvPr id="170" name="Up-Down Arrow 169"/>
          <p:cNvSpPr/>
          <p:nvPr/>
        </p:nvSpPr>
        <p:spPr>
          <a:xfrm rot="5400000">
            <a:off x="2785544" y="2726975"/>
            <a:ext cx="226906" cy="1546101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700" dirty="0" smtClean="0"/>
              <a:t>arc-cache (RO)</a:t>
            </a:r>
            <a:endParaRPr lang="en-US" sz="700" dirty="0"/>
          </a:p>
        </p:txBody>
      </p:sp>
      <p:sp>
        <p:nvSpPr>
          <p:cNvPr id="171" name="Up-Down Arrow 170"/>
          <p:cNvSpPr/>
          <p:nvPr/>
        </p:nvSpPr>
        <p:spPr>
          <a:xfrm rot="5400000">
            <a:off x="2793557" y="2461059"/>
            <a:ext cx="226906" cy="1546101"/>
          </a:xfrm>
          <a:prstGeom prst="upDownArrow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700" smtClean="0"/>
              <a:t>CVMFS preloaded (RO)</a:t>
            </a:r>
            <a:endParaRPr lang="en-US" sz="700" dirty="0"/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331" y="4326892"/>
            <a:ext cx="531574" cy="531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047" y="944802"/>
            <a:ext cx="3536313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100" dirty="0"/>
              <a:t>64 GB of SWAP using DWS </a:t>
            </a:r>
            <a:endParaRPr lang="en-US" sz="11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>
                <a:solidFill>
                  <a:schemeClr val="bg2"/>
                </a:solidFill>
              </a:rPr>
              <a:t>68</a:t>
            </a:r>
            <a:r>
              <a:rPr lang="en-US" sz="1100" dirty="0" smtClean="0"/>
              <a:t> </a:t>
            </a:r>
            <a:r>
              <a:rPr lang="en-US" sz="1100" dirty="0"/>
              <a:t>core/node </a:t>
            </a:r>
            <a:endParaRPr lang="en-US" sz="11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100" dirty="0" smtClean="0"/>
              <a:t>Memory </a:t>
            </a:r>
            <a:r>
              <a:rPr lang="en-US" sz="1100" dirty="0"/>
              <a:t>limits set to 6000MB/core, but memory is not a consumable resource, only cores.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100" dirty="0"/>
              <a:t>CVMFS tiered cache: upper layer 6GB in RAM, lower layer preloaded on </a:t>
            </a:r>
            <a:r>
              <a:rPr lang="en-US" sz="1100" dirty="0" smtClean="0"/>
              <a:t>GPFS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100" dirty="0"/>
              <a:t>Scratch on GPFS via </a:t>
            </a:r>
            <a:r>
              <a:rPr lang="en-US" sz="1100" dirty="0" smtClean="0"/>
              <a:t>DVS </a:t>
            </a:r>
            <a:r>
              <a:rPr lang="en-US" sz="1100" dirty="0" smtClean="0">
                <a:solidFill>
                  <a:schemeClr val="bg2"/>
                </a:solidFill>
              </a:rPr>
              <a:t>(and DWS)</a:t>
            </a:r>
            <a:endParaRPr lang="en-US" sz="1100" dirty="0">
              <a:solidFill>
                <a:schemeClr val="bg2"/>
              </a:solidFill>
            </a:endParaRPr>
          </a:p>
        </p:txBody>
      </p:sp>
      <p:pic>
        <p:nvPicPr>
          <p:cNvPr id="165" name="Picture 164" descr="age7image318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07" y="1213718"/>
            <a:ext cx="1127330" cy="5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Rounded Rectangle 172"/>
          <p:cNvSpPr/>
          <p:nvPr/>
        </p:nvSpPr>
        <p:spPr>
          <a:xfrm>
            <a:off x="9200983" y="4492046"/>
            <a:ext cx="2799673" cy="18628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>
            <a:off x="9331749" y="4672512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CVMFS squid</a:t>
            </a:r>
            <a:endParaRPr lang="en-US" sz="1000" dirty="0"/>
          </a:p>
        </p:txBody>
      </p:sp>
      <p:sp>
        <p:nvSpPr>
          <p:cNvPr id="184" name="Rectangle 183"/>
          <p:cNvSpPr/>
          <p:nvPr/>
        </p:nvSpPr>
        <p:spPr>
          <a:xfrm>
            <a:off x="9336360" y="529113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 Boxes</a:t>
            </a:r>
            <a:endParaRPr lang="en-US" sz="1000" dirty="0"/>
          </a:p>
        </p:txBody>
      </p:sp>
      <p:sp>
        <p:nvSpPr>
          <p:cNvPr id="185" name="Rectangle 184"/>
          <p:cNvSpPr/>
          <p:nvPr/>
        </p:nvSpPr>
        <p:spPr>
          <a:xfrm>
            <a:off x="9406621" y="4731079"/>
            <a:ext cx="721827" cy="492028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CVMFS squid</a:t>
            </a:r>
            <a:endParaRPr lang="en-US" sz="1000" dirty="0"/>
          </a:p>
        </p:txBody>
      </p:sp>
      <p:sp>
        <p:nvSpPr>
          <p:cNvPr id="186" name="Rectangle 185"/>
          <p:cNvSpPr/>
          <p:nvPr/>
        </p:nvSpPr>
        <p:spPr>
          <a:xfrm>
            <a:off x="9404427" y="5366449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VO Boxes</a:t>
            </a:r>
            <a:endParaRPr lang="en-US" sz="1000" dirty="0"/>
          </a:p>
        </p:txBody>
      </p:sp>
      <p:sp>
        <p:nvSpPr>
          <p:cNvPr id="187" name="Can 186"/>
          <p:cNvSpPr/>
          <p:nvPr/>
        </p:nvSpPr>
        <p:spPr>
          <a:xfrm>
            <a:off x="10270792" y="4675708"/>
            <a:ext cx="1518364" cy="539020"/>
          </a:xfrm>
          <a:prstGeom prst="can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/>
              <a:t>dCache</a:t>
            </a:r>
            <a:endParaRPr lang="en-US" sz="1100" dirty="0"/>
          </a:p>
        </p:txBody>
      </p:sp>
      <p:sp>
        <p:nvSpPr>
          <p:cNvPr id="188" name="Rectangle 187"/>
          <p:cNvSpPr/>
          <p:nvPr/>
        </p:nvSpPr>
        <p:spPr>
          <a:xfrm>
            <a:off x="10241165" y="5299356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ARGUS</a:t>
            </a:r>
            <a:endParaRPr lang="en-US" sz="1000" dirty="0"/>
          </a:p>
        </p:txBody>
      </p:sp>
      <p:sp>
        <p:nvSpPr>
          <p:cNvPr id="191" name="Rectangle 190"/>
          <p:cNvSpPr/>
          <p:nvPr/>
        </p:nvSpPr>
        <p:spPr>
          <a:xfrm>
            <a:off x="11064552" y="529113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BDII</a:t>
            </a:r>
            <a:endParaRPr lang="en-US" sz="1000" dirty="0"/>
          </a:p>
        </p:txBody>
      </p:sp>
      <p:sp>
        <p:nvSpPr>
          <p:cNvPr id="192" name="Rectangle 191"/>
          <p:cNvSpPr/>
          <p:nvPr/>
        </p:nvSpPr>
        <p:spPr>
          <a:xfrm>
            <a:off x="11126364" y="5367548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BDII</a:t>
            </a:r>
            <a:endParaRPr lang="en-US" sz="1000" dirty="0"/>
          </a:p>
        </p:txBody>
      </p:sp>
      <p:sp>
        <p:nvSpPr>
          <p:cNvPr id="193" name="Rectangle 192"/>
          <p:cNvSpPr/>
          <p:nvPr/>
        </p:nvSpPr>
        <p:spPr>
          <a:xfrm>
            <a:off x="11203014" y="5431607"/>
            <a:ext cx="68878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BDII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783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31647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 CSCS">
  <a:themeElements>
    <a:clrScheme name="CSCS_Renato">
      <a:dk1>
        <a:sysClr val="windowText" lastClr="000000"/>
      </a:dk1>
      <a:lt1>
        <a:sysClr val="window" lastClr="FFFFFF"/>
      </a:lt1>
      <a:dk2>
        <a:srgbClr val="1F407A"/>
      </a:dk2>
      <a:lt2>
        <a:srgbClr val="E2001A"/>
      </a:lt2>
      <a:accent1>
        <a:srgbClr val="72791C"/>
      </a:accent1>
      <a:accent2>
        <a:srgbClr val="007A96"/>
      </a:accent2>
      <a:accent3>
        <a:srgbClr val="974806"/>
      </a:accent3>
      <a:accent4>
        <a:srgbClr val="800080"/>
      </a:accent4>
      <a:accent5>
        <a:srgbClr val="A78720"/>
      </a:accent5>
      <a:accent6>
        <a:srgbClr val="A60B16"/>
      </a:accent6>
      <a:hlink>
        <a:srgbClr val="A60B16"/>
      </a:hlink>
      <a:folHlink>
        <a:srgbClr val="A60B16"/>
      </a:folHlink>
    </a:clrScheme>
    <a:fontScheme name="CS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3D780A27-52E2-874F-B270-33F03AF6546E}" vid="{DF25E4F8-FBEF-164E-BD9C-DC584352520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CSCS_PowerPoint_template_16to9</Template>
  <TotalTime>5380</TotalTime>
  <Words>854</Words>
  <Application>Microsoft Macintosh PowerPoint</Application>
  <PresentationFormat>Widescreen</PresentationFormat>
  <Paragraphs>526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Rounded MT Bold</vt:lpstr>
      <vt:lpstr>Calibri</vt:lpstr>
      <vt:lpstr>Tahoma</vt:lpstr>
      <vt:lpstr>Wingdings</vt:lpstr>
      <vt:lpstr>Arial</vt:lpstr>
      <vt:lpstr>PPT Template CSCS</vt:lpstr>
      <vt:lpstr>LHConCRAY</vt:lpstr>
      <vt:lpstr>Run1. Setup the environment</vt:lpstr>
      <vt:lpstr>Run2. Test it</vt:lpstr>
      <vt:lpstr>Run3. Test it</vt:lpstr>
      <vt:lpstr>Run4. Lots of changes </vt:lpstr>
      <vt:lpstr>Run5. Test those changes</vt:lpstr>
      <vt:lpstr>Run6. Try Datawarp (and fail)</vt:lpstr>
      <vt:lpstr>Thank you for your attention.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LHConCRAY</dc:title>
  <dc:creator>Miguel Angel Gila</dc:creator>
  <cp:lastModifiedBy>Miguel Angel Gila</cp:lastModifiedBy>
  <cp:revision>130</cp:revision>
  <cp:lastPrinted>2017-08-03T11:40:04Z</cp:lastPrinted>
  <dcterms:created xsi:type="dcterms:W3CDTF">2017-07-31T13:04:56Z</dcterms:created>
  <dcterms:modified xsi:type="dcterms:W3CDTF">2017-10-03T06:50:47Z</dcterms:modified>
</cp:coreProperties>
</file>