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12" r:id="rId3"/>
    <p:sldId id="313" r:id="rId4"/>
    <p:sldId id="314" r:id="rId5"/>
    <p:sldId id="315" r:id="rId6"/>
    <p:sldId id="316" r:id="rId7"/>
    <p:sldId id="317" r:id="rId8"/>
    <p:sldId id="30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9" orient="horz" pos="3923" userDrawn="1">
          <p15:clr>
            <a:srgbClr val="A4A3A4"/>
          </p15:clr>
        </p15:guide>
        <p15:guide id="11" pos="272" userDrawn="1">
          <p15:clr>
            <a:srgbClr val="A4A3A4"/>
          </p15:clr>
        </p15:guide>
        <p15:guide id="12" pos="7408" userDrawn="1">
          <p15:clr>
            <a:srgbClr val="A4A3A4"/>
          </p15:clr>
        </p15:guide>
        <p15:guide id="14" pos="3961" userDrawn="1">
          <p15:clr>
            <a:srgbClr val="A4A3A4"/>
          </p15:clr>
        </p15:guide>
        <p15:guide id="15" pos="3719" userDrawn="1">
          <p15:clr>
            <a:srgbClr val="A4A3A4"/>
          </p15:clr>
        </p15:guide>
        <p15:guide id="17" orient="horz" pos="2309" userDrawn="1">
          <p15:clr>
            <a:srgbClr val="A4A3A4"/>
          </p15:clr>
        </p15:guide>
        <p15:guide id="18" orient="horz" pos="691" userDrawn="1">
          <p15:clr>
            <a:srgbClr val="A4A3A4"/>
          </p15:clr>
        </p15:guide>
        <p15:guide id="19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9B2"/>
    <a:srgbClr val="B5B8A1"/>
    <a:srgbClr val="00C8C8"/>
    <a:srgbClr val="BFBFBF"/>
    <a:srgbClr val="8EC35D"/>
    <a:srgbClr val="A0B8C3"/>
    <a:srgbClr val="00FFFF"/>
    <a:srgbClr val="E2001A"/>
    <a:srgbClr val="A60B16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1876" autoAdjust="0"/>
  </p:normalViewPr>
  <p:slideViewPr>
    <p:cSldViewPr showGuides="1">
      <p:cViewPr varScale="1">
        <p:scale>
          <a:sx n="113" d="100"/>
          <a:sy n="113" d="100"/>
        </p:scale>
        <p:origin x="-150" y="-102"/>
      </p:cViewPr>
      <p:guideLst>
        <p:guide orient="horz" pos="3923"/>
        <p:guide orient="horz" pos="2309"/>
        <p:guide orient="horz" pos="691"/>
        <p:guide pos="272"/>
        <p:guide pos="7408"/>
        <p:guide pos="3961"/>
        <p:guide pos="37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Z:\home\pablof\LHConCRAY%20acceptance%20tes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baseline="0">
                <a:effectLst/>
              </a:rPr>
              <a:t>CMS - Good VS Bad %</a:t>
            </a:r>
            <a:r>
              <a:rPr lang="en-US" sz="1800" b="1" i="0" baseline="0">
                <a:effectLst/>
              </a:rPr>
              <a:t>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CMS!$C$7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CMS!$D$7:$I$7</c:f>
              <c:numCache>
                <c:formatCode>0.000</c:formatCode>
                <c:ptCount val="6"/>
                <c:pt idx="0">
                  <c:v>0.51600000000000001</c:v>
                </c:pt>
                <c:pt idx="1">
                  <c:v>0.59399999999999997</c:v>
                </c:pt>
                <c:pt idx="2">
                  <c:v>0.56200000000000006</c:v>
                </c:pt>
                <c:pt idx="3">
                  <c:v>0.75700000000000001</c:v>
                </c:pt>
                <c:pt idx="4">
                  <c:v>0.66400000000000003</c:v>
                </c:pt>
                <c:pt idx="5" formatCode="General">
                  <c:v>0.61099999999999999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CMS!$C$8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CMS!$D$8:$I$8</c:f>
              <c:numCache>
                <c:formatCode>0.000</c:formatCode>
                <c:ptCount val="6"/>
                <c:pt idx="4">
                  <c:v>0.52900000000000003</c:v>
                </c:pt>
                <c:pt idx="5">
                  <c:v>0.496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618432"/>
        <c:axId val="286241152"/>
      </c:lineChart>
      <c:catAx>
        <c:axId val="253618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86241152"/>
        <c:crosses val="autoZero"/>
        <c:auto val="1"/>
        <c:lblAlgn val="ctr"/>
        <c:lblOffset val="100"/>
        <c:noMultiLvlLbl val="0"/>
      </c:catAx>
      <c:valAx>
        <c:axId val="286241152"/>
        <c:scaling>
          <c:orientation val="minMax"/>
          <c:max val="1"/>
          <c:min val="0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25361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baseline="0">
                <a:effectLst/>
              </a:rPr>
              <a:t>CMS - CPU efficiency %</a:t>
            </a:r>
            <a:r>
              <a:rPr lang="en-US" sz="1800" b="1" i="0" baseline="0">
                <a:effectLst/>
              </a:rPr>
              <a:t>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CMS!$C$11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CMS!$D$11:$I$11</c:f>
              <c:numCache>
                <c:formatCode>0.000</c:formatCode>
                <c:ptCount val="6"/>
                <c:pt idx="0">
                  <c:v>0.8</c:v>
                </c:pt>
                <c:pt idx="1">
                  <c:v>0.8590000000000001</c:v>
                </c:pt>
                <c:pt idx="2">
                  <c:v>0.72799999999999998</c:v>
                </c:pt>
                <c:pt idx="3">
                  <c:v>0.86699999999999999</c:v>
                </c:pt>
                <c:pt idx="4">
                  <c:v>0.92900000000000005</c:v>
                </c:pt>
                <c:pt idx="5" formatCode="General">
                  <c:v>0.96599999999999997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CMS!$C$12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CMS!$D$12:$I$12</c:f>
              <c:numCache>
                <c:formatCode>0.000</c:formatCode>
                <c:ptCount val="6"/>
                <c:pt idx="4">
                  <c:v>0.871</c:v>
                </c:pt>
                <c:pt idx="5">
                  <c:v>0.8590000000000001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880576"/>
        <c:axId val="287994624"/>
      </c:lineChart>
      <c:catAx>
        <c:axId val="253880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87994624"/>
        <c:crosses val="autoZero"/>
        <c:auto val="1"/>
        <c:lblAlgn val="ctr"/>
        <c:lblOffset val="100"/>
        <c:noMultiLvlLbl val="0"/>
      </c:catAx>
      <c:valAx>
        <c:axId val="287994624"/>
        <c:scaling>
          <c:orientation val="minMax"/>
          <c:max val="1"/>
          <c:min val="0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253880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baseline="0">
                <a:effectLst/>
              </a:rPr>
              <a:t>LHCb - CPU efficiency %</a:t>
            </a:r>
            <a:r>
              <a:rPr lang="en-US" sz="1800" b="1" i="0" baseline="0">
                <a:effectLst/>
              </a:rPr>
              <a:t>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LHCb!$C$11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LHCb!$D$11:$I$11</c:f>
              <c:numCache>
                <c:formatCode>0.000</c:formatCode>
                <c:ptCount val="6"/>
                <c:pt idx="0">
                  <c:v>0.97</c:v>
                </c:pt>
                <c:pt idx="1">
                  <c:v>0.97</c:v>
                </c:pt>
                <c:pt idx="2">
                  <c:v>0.97</c:v>
                </c:pt>
                <c:pt idx="3">
                  <c:v>0.97</c:v>
                </c:pt>
                <c:pt idx="4">
                  <c:v>0.96</c:v>
                </c:pt>
                <c:pt idx="5" formatCode="General">
                  <c:v>0.89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LHCb!$C$12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LHCb!$D$12:$I$12</c:f>
              <c:numCache>
                <c:formatCode>0.000</c:formatCode>
                <c:ptCount val="6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  <c:pt idx="4">
                  <c:v>0.99</c:v>
                </c:pt>
                <c:pt idx="5">
                  <c:v>0.98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289216"/>
        <c:axId val="253291136"/>
      </c:lineChart>
      <c:catAx>
        <c:axId val="253289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291136"/>
        <c:crosses val="autoZero"/>
        <c:auto val="1"/>
        <c:lblAlgn val="ctr"/>
        <c:lblOffset val="100"/>
        <c:noMultiLvlLbl val="0"/>
      </c:catAx>
      <c:valAx>
        <c:axId val="253291136"/>
        <c:scaling>
          <c:orientation val="minMax"/>
          <c:max val="1"/>
          <c:min val="0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253289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baseline="0">
                <a:effectLst/>
              </a:rPr>
              <a:t>LHCb - Good VS Bad %</a:t>
            </a:r>
            <a:r>
              <a:rPr lang="en-US" sz="1800" b="1" i="0" baseline="0">
                <a:effectLst/>
              </a:rPr>
              <a:t>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LHCb!$C$7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LHCb!$D$7:$I$7</c:f>
              <c:numCache>
                <c:formatCode>0.000</c:formatCode>
                <c:ptCount val="6"/>
                <c:pt idx="0">
                  <c:v>0.95</c:v>
                </c:pt>
                <c:pt idx="1">
                  <c:v>0.96</c:v>
                </c:pt>
                <c:pt idx="2">
                  <c:v>0.98</c:v>
                </c:pt>
                <c:pt idx="3">
                  <c:v>0.98</c:v>
                </c:pt>
                <c:pt idx="4">
                  <c:v>0.92</c:v>
                </c:pt>
                <c:pt idx="5" formatCode="General">
                  <c:v>0.77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LHCb!$C$8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LHCb!$D$8:$I$8</c:f>
              <c:numCache>
                <c:formatCode>0.000</c:formatCode>
                <c:ptCount val="6"/>
                <c:pt idx="0">
                  <c:v>0.9</c:v>
                </c:pt>
                <c:pt idx="1">
                  <c:v>0.85</c:v>
                </c:pt>
                <c:pt idx="2">
                  <c:v>0.8</c:v>
                </c:pt>
                <c:pt idx="3">
                  <c:v>0.92</c:v>
                </c:pt>
                <c:pt idx="4">
                  <c:v>0.91</c:v>
                </c:pt>
                <c:pt idx="5">
                  <c:v>0.93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120896"/>
        <c:axId val="253122816"/>
      </c:lineChart>
      <c:catAx>
        <c:axId val="253120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122816"/>
        <c:crosses val="autoZero"/>
        <c:auto val="1"/>
        <c:lblAlgn val="ctr"/>
        <c:lblOffset val="100"/>
        <c:noMultiLvlLbl val="0"/>
      </c:catAx>
      <c:valAx>
        <c:axId val="253122816"/>
        <c:scaling>
          <c:orientation val="minMax"/>
          <c:max val="1"/>
          <c:min val="0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253120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u="none" strike="noStrike" baseline="0">
                <a:effectLst/>
              </a:rPr>
              <a:t>ATLAS - Good VS Bad %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ATLAS!$C$7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ATLAS!$D$7:$I$7</c:f>
              <c:numCache>
                <c:formatCode>0.000</c:formatCode>
                <c:ptCount val="6"/>
                <c:pt idx="0">
                  <c:v>0.87443280614992902</c:v>
                </c:pt>
                <c:pt idx="1">
                  <c:v>0.87258108038669335</c:v>
                </c:pt>
                <c:pt idx="2">
                  <c:v>0.94585128018087195</c:v>
                </c:pt>
                <c:pt idx="3">
                  <c:v>0.93465201872948811</c:v>
                </c:pt>
                <c:pt idx="4">
                  <c:v>0.71004594121290687</c:v>
                </c:pt>
                <c:pt idx="5" formatCode="General">
                  <c:v>0.72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ATLAS!$C$8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ATLAS!$D$8:$I$8</c:f>
              <c:numCache>
                <c:formatCode>0.000</c:formatCode>
                <c:ptCount val="6"/>
                <c:pt idx="0">
                  <c:v>0.59672582539475394</c:v>
                </c:pt>
                <c:pt idx="1">
                  <c:v>0.76102436560415132</c:v>
                </c:pt>
                <c:pt idx="2">
                  <c:v>0.62209666798861829</c:v>
                </c:pt>
                <c:pt idx="3">
                  <c:v>0.84694585071129413</c:v>
                </c:pt>
                <c:pt idx="4">
                  <c:v>0.86334696890474583</c:v>
                </c:pt>
                <c:pt idx="5" formatCode="General">
                  <c:v>0.78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664256"/>
        <c:axId val="83559552"/>
      </c:lineChart>
      <c:catAx>
        <c:axId val="81664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559552"/>
        <c:crosses val="autoZero"/>
        <c:auto val="1"/>
        <c:lblAlgn val="ctr"/>
        <c:lblOffset val="100"/>
        <c:noMultiLvlLbl val="0"/>
      </c:catAx>
      <c:valAx>
        <c:axId val="83559552"/>
        <c:scaling>
          <c:orientation val="minMax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81664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i="0" u="none" strike="noStrike" baseline="0">
                <a:effectLst/>
              </a:rPr>
              <a:t>ATLAS - CPU efficiency %</a:t>
            </a:r>
            <a:r>
              <a:rPr lang="en-US" sz="1800" b="1" i="0" u="none" strike="noStrike" baseline="0"/>
              <a:t> 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ATLAS!$C$11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ATLAS!$D$11:$I$11</c:f>
              <c:numCache>
                <c:formatCode>0.000</c:formatCode>
                <c:ptCount val="6"/>
                <c:pt idx="0">
                  <c:v>0.93141612887430847</c:v>
                </c:pt>
                <c:pt idx="1">
                  <c:v>0.89071662219529824</c:v>
                </c:pt>
                <c:pt idx="2">
                  <c:v>0.70042351549025472</c:v>
                </c:pt>
                <c:pt idx="3">
                  <c:v>0.86976820011165112</c:v>
                </c:pt>
                <c:pt idx="4">
                  <c:v>0.64600044549865743</c:v>
                </c:pt>
                <c:pt idx="5" formatCode="General">
                  <c:v>0.79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ATLAS!$C$12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ATLAS!$D$12:$I$12</c:f>
              <c:numCache>
                <c:formatCode>0.000</c:formatCode>
                <c:ptCount val="6"/>
                <c:pt idx="0">
                  <c:v>0.84180086128148246</c:v>
                </c:pt>
                <c:pt idx="1">
                  <c:v>0.80919610116022422</c:v>
                </c:pt>
                <c:pt idx="2">
                  <c:v>0.80427310688266529</c:v>
                </c:pt>
                <c:pt idx="3">
                  <c:v>0.77930012253570202</c:v>
                </c:pt>
                <c:pt idx="4">
                  <c:v>0.85843806067316664</c:v>
                </c:pt>
                <c:pt idx="5" formatCode="General">
                  <c:v>0.83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318656"/>
        <c:axId val="295448576"/>
      </c:lineChart>
      <c:catAx>
        <c:axId val="295318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95448576"/>
        <c:crosses val="autoZero"/>
        <c:auto val="1"/>
        <c:lblAlgn val="ctr"/>
        <c:lblOffset val="100"/>
        <c:noMultiLvlLbl val="0"/>
      </c:catAx>
      <c:valAx>
        <c:axId val="295448576"/>
        <c:scaling>
          <c:orientation val="minMax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spPr>
          <a:ln w="9525">
            <a:noFill/>
          </a:ln>
        </c:spPr>
        <c:crossAx val="295318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Capacity Utilization %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CSCS!$C$3</c:f>
              <c:strCache>
                <c:ptCount val="1"/>
                <c:pt idx="0">
                  <c:v>Phoenix</c:v>
                </c:pt>
              </c:strCache>
            </c:strRef>
          </c:tx>
          <c:marker>
            <c:symbol val="none"/>
          </c:marker>
          <c:val>
            <c:numRef>
              <c:f>CSCS!$D$3:$I$3</c:f>
              <c:numCache>
                <c:formatCode>0.000</c:formatCode>
                <c:ptCount val="6"/>
                <c:pt idx="0">
                  <c:v>0.88761869113431613</c:v>
                </c:pt>
                <c:pt idx="1">
                  <c:v>0.88030546171171176</c:v>
                </c:pt>
                <c:pt idx="2">
                  <c:v>0.97662309048178608</c:v>
                </c:pt>
                <c:pt idx="3">
                  <c:v>0.94013466591591588</c:v>
                </c:pt>
                <c:pt idx="4">
                  <c:v>0.80292968750000004</c:v>
                </c:pt>
                <c:pt idx="5">
                  <c:v>0.69891110868933448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CSCS!$C$4</c:f>
              <c:strCache>
                <c:ptCount val="1"/>
                <c:pt idx="0">
                  <c:v>Piz Daint</c:v>
                </c:pt>
              </c:strCache>
            </c:strRef>
          </c:tx>
          <c:marker>
            <c:symbol val="none"/>
          </c:marker>
          <c:val>
            <c:numRef>
              <c:f>CSCS!$D$4:$I$4</c:f>
              <c:numCache>
                <c:formatCode>0.000</c:formatCode>
                <c:ptCount val="6"/>
                <c:pt idx="0">
                  <c:v>0.42345525568181819</c:v>
                </c:pt>
                <c:pt idx="1">
                  <c:v>0.63891753472222224</c:v>
                </c:pt>
                <c:pt idx="2">
                  <c:v>0.84185914855072463</c:v>
                </c:pt>
                <c:pt idx="3">
                  <c:v>0.68212673611111108</c:v>
                </c:pt>
                <c:pt idx="4">
                  <c:v>0.85229631696428576</c:v>
                </c:pt>
                <c:pt idx="5">
                  <c:v>0.7804071790006325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989440"/>
        <c:axId val="252990976"/>
      </c:lineChart>
      <c:catAx>
        <c:axId val="252989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52990976"/>
        <c:crosses val="autoZero"/>
        <c:auto val="1"/>
        <c:lblAlgn val="ctr"/>
        <c:lblOffset val="100"/>
        <c:noMultiLvlLbl val="0"/>
      </c:catAx>
      <c:valAx>
        <c:axId val="25299097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252989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Phoenix - Fair Share %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CSCS!$C$7</c:f>
              <c:strCache>
                <c:ptCount val="1"/>
                <c:pt idx="0">
                  <c:v>ATLAS</c:v>
                </c:pt>
              </c:strCache>
            </c:strRef>
          </c:tx>
          <c:marker>
            <c:symbol val="none"/>
          </c:marker>
          <c:val>
            <c:numRef>
              <c:f>CSCS!$D$7:$I$7</c:f>
              <c:numCache>
                <c:formatCode>0%</c:formatCode>
                <c:ptCount val="6"/>
                <c:pt idx="0">
                  <c:v>0.36399999999999999</c:v>
                </c:pt>
                <c:pt idx="1">
                  <c:v>0.53</c:v>
                </c:pt>
                <c:pt idx="2">
                  <c:v>0.46</c:v>
                </c:pt>
                <c:pt idx="3">
                  <c:v>0.38890000000000002</c:v>
                </c:pt>
                <c:pt idx="4">
                  <c:v>0.41</c:v>
                </c:pt>
                <c:pt idx="5">
                  <c:v>0.56999999999999995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CSCS!$C$8</c:f>
              <c:strCache>
                <c:ptCount val="1"/>
                <c:pt idx="0">
                  <c:v>CMS</c:v>
                </c:pt>
              </c:strCache>
            </c:strRef>
          </c:tx>
          <c:marker>
            <c:symbol val="none"/>
          </c:marker>
          <c:val>
            <c:numRef>
              <c:f>CSCS!$D$8:$I$8</c:f>
              <c:numCache>
                <c:formatCode>0%</c:formatCode>
                <c:ptCount val="6"/>
                <c:pt idx="0">
                  <c:v>0.311</c:v>
                </c:pt>
                <c:pt idx="1">
                  <c:v>0.22</c:v>
                </c:pt>
                <c:pt idx="2">
                  <c:v>0.28999999999999998</c:v>
                </c:pt>
                <c:pt idx="3">
                  <c:v>0.3488</c:v>
                </c:pt>
                <c:pt idx="4">
                  <c:v>0.39</c:v>
                </c:pt>
                <c:pt idx="5">
                  <c:v>0.32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CSCS!$C$9</c:f>
              <c:strCache>
                <c:ptCount val="1"/>
                <c:pt idx="0">
                  <c:v>LHCb</c:v>
                </c:pt>
              </c:strCache>
            </c:strRef>
          </c:tx>
          <c:marker>
            <c:symbol val="none"/>
          </c:marker>
          <c:val>
            <c:numRef>
              <c:f>CSCS!$D$9:$I$9</c:f>
              <c:numCache>
                <c:formatCode>0%</c:formatCode>
                <c:ptCount val="6"/>
                <c:pt idx="0">
                  <c:v>0.32500000000000001</c:v>
                </c:pt>
                <c:pt idx="1">
                  <c:v>0.25</c:v>
                </c:pt>
                <c:pt idx="2">
                  <c:v>0.25</c:v>
                </c:pt>
                <c:pt idx="3">
                  <c:v>0.26219999999999999</c:v>
                </c:pt>
                <c:pt idx="4">
                  <c:v>0.2</c:v>
                </c:pt>
                <c:pt idx="5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562880"/>
        <c:axId val="287995776"/>
      </c:lineChart>
      <c:catAx>
        <c:axId val="2535628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87995776"/>
        <c:crosses val="autoZero"/>
        <c:auto val="1"/>
        <c:lblAlgn val="ctr"/>
        <c:lblOffset val="100"/>
        <c:noMultiLvlLbl val="0"/>
      </c:catAx>
      <c:valAx>
        <c:axId val="2879957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53562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Piz Daint - Fair Share %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CSCS!$C$12</c:f>
              <c:strCache>
                <c:ptCount val="1"/>
                <c:pt idx="0">
                  <c:v>ATLAS</c:v>
                </c:pt>
              </c:strCache>
            </c:strRef>
          </c:tx>
          <c:marker>
            <c:symbol val="none"/>
          </c:marker>
          <c:val>
            <c:numRef>
              <c:f>CSCS!$D$12:$I$12</c:f>
              <c:numCache>
                <c:formatCode>0%</c:formatCode>
                <c:ptCount val="6"/>
                <c:pt idx="0">
                  <c:v>0.17799999999999999</c:v>
                </c:pt>
                <c:pt idx="1">
                  <c:v>0.68</c:v>
                </c:pt>
                <c:pt idx="2">
                  <c:v>0.6</c:v>
                </c:pt>
                <c:pt idx="3">
                  <c:v>0.36230000000000001</c:v>
                </c:pt>
                <c:pt idx="4">
                  <c:v>0.45</c:v>
                </c:pt>
                <c:pt idx="5">
                  <c:v>0.51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CSCS!$C$13</c:f>
              <c:strCache>
                <c:ptCount val="1"/>
                <c:pt idx="0">
                  <c:v>CMS</c:v>
                </c:pt>
              </c:strCache>
            </c:strRef>
          </c:tx>
          <c:marker>
            <c:symbol val="none"/>
          </c:marker>
          <c:val>
            <c:numRef>
              <c:f>CSCS!$D$13:$I$13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7.1800000000000003E-2</c:v>
                </c:pt>
                <c:pt idx="4">
                  <c:v>0.17</c:v>
                </c:pt>
                <c:pt idx="5">
                  <c:v>0.24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CSCS!$C$14</c:f>
              <c:strCache>
                <c:ptCount val="1"/>
                <c:pt idx="0">
                  <c:v>LHCb</c:v>
                </c:pt>
              </c:strCache>
            </c:strRef>
          </c:tx>
          <c:marker>
            <c:symbol val="none"/>
          </c:marker>
          <c:val>
            <c:numRef>
              <c:f>CSCS!$D$14:$I$14</c:f>
              <c:numCache>
                <c:formatCode>0%</c:formatCode>
                <c:ptCount val="6"/>
                <c:pt idx="0">
                  <c:v>0.82199999999999995</c:v>
                </c:pt>
                <c:pt idx="1">
                  <c:v>0.32</c:v>
                </c:pt>
                <c:pt idx="2">
                  <c:v>0.4</c:v>
                </c:pt>
                <c:pt idx="3">
                  <c:v>0.56579999999999997</c:v>
                </c:pt>
                <c:pt idx="4">
                  <c:v>0.39</c:v>
                </c:pt>
                <c:pt idx="5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404288"/>
        <c:axId val="253405824"/>
      </c:lineChart>
      <c:catAx>
        <c:axId val="253404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405824"/>
        <c:crosses val="autoZero"/>
        <c:auto val="1"/>
        <c:lblAlgn val="ctr"/>
        <c:lblOffset val="100"/>
        <c:noMultiLvlLbl val="0"/>
      </c:catAx>
      <c:valAx>
        <c:axId val="2534058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5340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8C09-52C8-E244-A6D3-4B20B6F647F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10208-73B9-084D-BAEA-2C1EDCC0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BB2D-473E-4001-AEF2-40B6F6C8E08C}" type="datetimeFigureOut">
              <a:rPr lang="de-CH" smtClean="0"/>
              <a:t>02.10.2017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5CF0-5FCF-41C9-B381-1D3C8AC05A9A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220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opertinaAR20113stesa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18" b="41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7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156" b="7446"/>
          <a:stretch/>
        </p:blipFill>
        <p:spPr>
          <a:xfrm>
            <a:off x="0" y="1231900"/>
            <a:ext cx="12192000" cy="21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Thank you for your attention.</a:t>
            </a:r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5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3" b="20363"/>
          <a:stretch/>
        </p:blipFill>
        <p:spPr bwMode="auto">
          <a:xfrm>
            <a:off x="0" y="1236663"/>
            <a:ext cx="121920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1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4" b="170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f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31800" y="1087439"/>
            <a:ext cx="11328400" cy="5140325"/>
          </a:xfrm>
          <a:solidFill>
            <a:schemeClr val="bg1">
              <a:lumMod val="95000"/>
            </a:schemeClr>
          </a:solidFill>
        </p:spPr>
        <p:txBody>
          <a:bodyPr tIns="57600"/>
          <a:lstStyle>
            <a:lvl1pPr marL="627063" indent="-541338">
              <a:buFont typeface="+mj-lt"/>
              <a:buAutoNum type="arabicPeriod"/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18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349500"/>
            <a:ext cx="11328400" cy="1079500"/>
          </a:xfrm>
        </p:spPr>
        <p:txBody>
          <a:bodyPr lIns="0" tIns="0" rIns="0" bIns="7200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SCS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eth_logo_kurz_po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09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087439"/>
            <a:ext cx="11328400" cy="5140325"/>
          </a:xfrm>
        </p:spPr>
        <p:txBody>
          <a:bodyPr tIns="57600"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679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87438"/>
            <a:ext cx="5471584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8617" y="1087438"/>
            <a:ext cx="5471583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746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431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11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  <a:prstGeom prst="rect">
            <a:avLst/>
          </a:prstGeom>
        </p:spPr>
        <p:txBody>
          <a:bodyPr vert="horz" lIns="0" tIns="45720" rIns="0" bIns="72000" rtlCol="0" anchor="b" anchorCtr="0">
            <a:norm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087439"/>
            <a:ext cx="11328400" cy="50058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6096000" y="6456392"/>
            <a:ext cx="0" cy="1440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 descr="eth_logo_kurz_pos.eps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8213" y="6458507"/>
            <a:ext cx="815851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 descr="CSCS_2_RGB.eps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83" y="6302962"/>
            <a:ext cx="1081257" cy="43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2" r:id="rId3"/>
    <p:sldLayoutId id="2147483673" r:id="rId4"/>
    <p:sldLayoutId id="2147483662" r:id="rId5"/>
    <p:sldLayoutId id="2147483670" r:id="rId6"/>
    <p:sldLayoutId id="2147483652" r:id="rId7"/>
    <p:sldLayoutId id="2147483654" r:id="rId8"/>
    <p:sldLayoutId id="2147483655" r:id="rId9"/>
    <p:sldLayoutId id="2147483664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Clr>
          <a:srgbClr val="A60B1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Clr>
          <a:srgbClr val="A60B1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LHConCRAY</a:t>
            </a:r>
            <a:r>
              <a:rPr lang="en-US" dirty="0" smtClean="0"/>
              <a:t> acceptance tests (partial) results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Pablo </a:t>
            </a:r>
            <a:r>
              <a:rPr lang="en-US" dirty="0" smtClean="0"/>
              <a:t>Fernandez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October,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from Runs 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Phoenix to Piz </a:t>
            </a:r>
            <a:r>
              <a:rPr lang="en-US" dirty="0" err="1" smtClean="0"/>
              <a:t>Daint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1800" y="1087439"/>
            <a:ext cx="11328400" cy="5140325"/>
          </a:xfrm>
        </p:spPr>
        <p:txBody>
          <a:bodyPr/>
          <a:lstStyle/>
          <a:p>
            <a:r>
              <a:rPr lang="en-US" dirty="0" smtClean="0"/>
              <a:t>Figures collected since the 5</a:t>
            </a:r>
            <a:r>
              <a:rPr lang="en-US" baseline="30000" dirty="0" smtClean="0"/>
              <a:t>th</a:t>
            </a:r>
            <a:r>
              <a:rPr lang="en-US" dirty="0" smtClean="0"/>
              <a:t> of May until the 1</a:t>
            </a:r>
            <a:r>
              <a:rPr lang="en-US" baseline="30000" dirty="0" smtClean="0"/>
              <a:t>st</a:t>
            </a:r>
            <a:r>
              <a:rPr lang="en-US" dirty="0" smtClean="0"/>
              <a:t> of October, 2017</a:t>
            </a:r>
          </a:p>
          <a:p>
            <a:r>
              <a:rPr lang="en-US" dirty="0" smtClean="0"/>
              <a:t>3-4 weeks of data on each of the 6 runs (with one exception: run 4 was only 9 days)</a:t>
            </a:r>
          </a:p>
          <a:p>
            <a:r>
              <a:rPr lang="en-US" dirty="0" smtClean="0"/>
              <a:t>Agreed metrics:</a:t>
            </a:r>
          </a:p>
          <a:p>
            <a:pPr lvl="1"/>
            <a:r>
              <a:rPr lang="en-US" dirty="0"/>
              <a:t>Produced </a:t>
            </a:r>
            <a:r>
              <a:rPr lang="en-US" dirty="0" err="1"/>
              <a:t>walltime</a:t>
            </a:r>
            <a:r>
              <a:rPr lang="en-US" dirty="0"/>
              <a:t> (good &amp; bad) per core, per type of job</a:t>
            </a:r>
          </a:p>
          <a:p>
            <a:pPr lvl="1"/>
            <a:r>
              <a:rPr lang="en-US" dirty="0" err="1"/>
              <a:t>Walltime</a:t>
            </a:r>
            <a:r>
              <a:rPr lang="en-US" dirty="0"/>
              <a:t> of good </a:t>
            </a:r>
            <a:r>
              <a:rPr lang="en-US" dirty="0" err="1"/>
              <a:t>vs</a:t>
            </a:r>
            <a:r>
              <a:rPr lang="en-US" dirty="0"/>
              <a:t> failed jobs, per type of job</a:t>
            </a:r>
          </a:p>
          <a:p>
            <a:pPr lvl="1"/>
            <a:r>
              <a:rPr lang="en-US" dirty="0"/>
              <a:t>CPU/</a:t>
            </a:r>
            <a:r>
              <a:rPr lang="en-US" dirty="0" err="1"/>
              <a:t>Wallclock</a:t>
            </a:r>
            <a:r>
              <a:rPr lang="en-US" dirty="0"/>
              <a:t> efficiency for successful jobs, per type of job</a:t>
            </a:r>
          </a:p>
          <a:p>
            <a:pPr lvl="1"/>
            <a:r>
              <a:rPr lang="en-US" dirty="0"/>
              <a:t>Site </a:t>
            </a:r>
            <a:r>
              <a:rPr lang="en-US" dirty="0" smtClean="0"/>
              <a:t>Availability</a:t>
            </a:r>
          </a:p>
          <a:p>
            <a:r>
              <a:rPr lang="en-US" dirty="0" smtClean="0"/>
              <a:t>The magic formula to measure the system performance would be the product of the following wall-time ratios:</a:t>
            </a:r>
          </a:p>
          <a:p>
            <a:pPr lvl="1"/>
            <a:r>
              <a:rPr lang="en-US" dirty="0" smtClean="0"/>
              <a:t>% system capacity occupation</a:t>
            </a:r>
          </a:p>
          <a:p>
            <a:pPr lvl="1"/>
            <a:r>
              <a:rPr lang="en-US" dirty="0" smtClean="0"/>
              <a:t>% successful jobs</a:t>
            </a:r>
          </a:p>
          <a:p>
            <a:pPr lvl="1"/>
            <a:r>
              <a:rPr lang="en-US" dirty="0" smtClean="0"/>
              <a:t>% </a:t>
            </a:r>
            <a:r>
              <a:rPr lang="en-US" dirty="0" err="1" smtClean="0"/>
              <a:t>cpu</a:t>
            </a:r>
            <a:r>
              <a:rPr lang="en-US" dirty="0" smtClean="0"/>
              <a:t> efficiency of successful jobs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1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650902"/>
              </p:ext>
            </p:extLst>
          </p:nvPr>
        </p:nvGraphicFramePr>
        <p:xfrm>
          <a:off x="4076741" y="1128192"/>
          <a:ext cx="3888432" cy="244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382129"/>
              </p:ext>
            </p:extLst>
          </p:nvPr>
        </p:nvGraphicFramePr>
        <p:xfrm>
          <a:off x="4093509" y="3717032"/>
          <a:ext cx="38716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066384"/>
              </p:ext>
            </p:extLst>
          </p:nvPr>
        </p:nvGraphicFramePr>
        <p:xfrm>
          <a:off x="7968208" y="3717032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76920"/>
              </p:ext>
            </p:extLst>
          </p:nvPr>
        </p:nvGraphicFramePr>
        <p:xfrm>
          <a:off x="7968208" y="1124744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Per-VO efficiency comparison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4</a:t>
            </a:fld>
            <a:endParaRPr lang="de-CH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775920"/>
              </p:ext>
            </p:extLst>
          </p:nvPr>
        </p:nvGraphicFramePr>
        <p:xfrm>
          <a:off x="250767" y="1052736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1677"/>
              </p:ext>
            </p:extLst>
          </p:nvPr>
        </p:nvGraphicFramePr>
        <p:xfrm>
          <a:off x="250767" y="3717032"/>
          <a:ext cx="3888432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42111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Between-VO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5</a:t>
            </a:fld>
            <a:endParaRPr lang="de-CH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332393"/>
              </p:ext>
            </p:extLst>
          </p:nvPr>
        </p:nvGraphicFramePr>
        <p:xfrm>
          <a:off x="479376" y="908720"/>
          <a:ext cx="374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61528"/>
              </p:ext>
            </p:extLst>
          </p:nvPr>
        </p:nvGraphicFramePr>
        <p:xfrm>
          <a:off x="4151784" y="908720"/>
          <a:ext cx="374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048618"/>
              </p:ext>
            </p:extLst>
          </p:nvPr>
        </p:nvGraphicFramePr>
        <p:xfrm>
          <a:off x="8112224" y="908720"/>
          <a:ext cx="36541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281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compare both systems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en-US" dirty="0" smtClean="0"/>
              <a:t>Using the magic formula </a:t>
            </a:r>
          </a:p>
          <a:p>
            <a:pPr lvl="1"/>
            <a:r>
              <a:rPr lang="en-US" sz="1800" dirty="0" smtClean="0"/>
              <a:t>System = % </a:t>
            </a:r>
            <a:r>
              <a:rPr lang="en-US" sz="1800" dirty="0"/>
              <a:t>system capacity </a:t>
            </a:r>
            <a:r>
              <a:rPr lang="en-US" sz="1800" dirty="0" smtClean="0"/>
              <a:t>occupation </a:t>
            </a:r>
            <a:r>
              <a:rPr lang="en-US" sz="1800" b="1" dirty="0" smtClean="0"/>
              <a:t>*</a:t>
            </a:r>
            <a:r>
              <a:rPr lang="en-US" sz="1800" dirty="0" smtClean="0"/>
              <a:t> % </a:t>
            </a:r>
            <a:r>
              <a:rPr lang="en-US" sz="1800" dirty="0"/>
              <a:t>successful </a:t>
            </a:r>
            <a:r>
              <a:rPr lang="en-US" sz="1800" dirty="0" smtClean="0"/>
              <a:t>jobs </a:t>
            </a:r>
            <a:r>
              <a:rPr lang="en-US" sz="1800" b="1" dirty="0" smtClean="0"/>
              <a:t>*</a:t>
            </a:r>
            <a:r>
              <a:rPr lang="en-US" sz="1800" dirty="0" smtClean="0"/>
              <a:t> % </a:t>
            </a:r>
            <a:r>
              <a:rPr lang="en-US" sz="1800" dirty="0" err="1"/>
              <a:t>cpu</a:t>
            </a:r>
            <a:r>
              <a:rPr lang="en-US" sz="1800" dirty="0"/>
              <a:t> efficiency of successful </a:t>
            </a:r>
            <a:r>
              <a:rPr lang="en-US" sz="1800" dirty="0" smtClean="0"/>
              <a:t>jobs</a:t>
            </a:r>
          </a:p>
          <a:p>
            <a:pPr lvl="1"/>
            <a:r>
              <a:rPr lang="en-US" sz="1800" dirty="0" smtClean="0"/>
              <a:t>Average all VOs by their 40:40:20 ratio</a:t>
            </a:r>
          </a:p>
          <a:p>
            <a:pPr lvl="1"/>
            <a:r>
              <a:rPr lang="en-US" sz="1800" dirty="0" smtClean="0"/>
              <a:t>HS06 difference (12.81 HS06/core in Piz </a:t>
            </a:r>
            <a:r>
              <a:rPr lang="en-US" sz="1800" dirty="0" err="1" smtClean="0"/>
              <a:t>Daint</a:t>
            </a:r>
            <a:r>
              <a:rPr lang="en-US" sz="1800" dirty="0" smtClean="0"/>
              <a:t>, </a:t>
            </a:r>
            <a:r>
              <a:rPr lang="en-US" sz="1800" dirty="0"/>
              <a:t>11.19</a:t>
            </a:r>
            <a:r>
              <a:rPr lang="en-US" sz="1800" dirty="0"/>
              <a:t> </a:t>
            </a:r>
            <a:r>
              <a:rPr lang="en-US" sz="1800" dirty="0" smtClean="0"/>
              <a:t>in Phoenix) of +14% in favor of Piz </a:t>
            </a:r>
            <a:r>
              <a:rPr lang="en-US" sz="1800" dirty="0" err="1" smtClean="0"/>
              <a:t>Daint</a:t>
            </a:r>
            <a:r>
              <a:rPr lang="en-US" sz="1800" dirty="0" smtClean="0"/>
              <a:t> is counted in the price comparison, </a:t>
            </a:r>
            <a:r>
              <a:rPr lang="en-US" sz="1800" b="1" dirty="0" smtClean="0"/>
              <a:t>not here!</a:t>
            </a:r>
            <a:endParaRPr lang="en-US" dirty="0" smtClean="0"/>
          </a:p>
          <a:p>
            <a:r>
              <a:rPr lang="en-US" dirty="0" smtClean="0"/>
              <a:t>Case 1: looking only at Run 6:</a:t>
            </a:r>
          </a:p>
          <a:p>
            <a:pPr lvl="1"/>
            <a:r>
              <a:rPr lang="en-US" dirty="0" smtClean="0"/>
              <a:t>Phoenix: 70% * 69% * 88% = 42.5%</a:t>
            </a:r>
          </a:p>
          <a:p>
            <a:pPr lvl="1"/>
            <a:r>
              <a:rPr lang="en-US" dirty="0" smtClean="0"/>
              <a:t>Piz </a:t>
            </a:r>
            <a:r>
              <a:rPr lang="en-US" dirty="0" err="1" smtClean="0"/>
              <a:t>Daint</a:t>
            </a:r>
            <a:r>
              <a:rPr lang="en-US" dirty="0" smtClean="0"/>
              <a:t>: 78% * 70% * 87% = </a:t>
            </a:r>
            <a:r>
              <a:rPr lang="en-US" u="sng" dirty="0" smtClean="0"/>
              <a:t>47.5</a:t>
            </a:r>
            <a:r>
              <a:rPr lang="en-US" dirty="0" smtClean="0"/>
              <a:t>% (11.4% better)</a:t>
            </a:r>
          </a:p>
          <a:p>
            <a:r>
              <a:rPr lang="en-US" dirty="0" smtClean="0"/>
              <a:t>Case 2: looking at both Runs 5 &amp; 6:</a:t>
            </a:r>
          </a:p>
          <a:p>
            <a:pPr lvl="1"/>
            <a:r>
              <a:rPr lang="en-US" dirty="0" smtClean="0"/>
              <a:t>Phoenix: 75% * 71% * 85% = 45.2%</a:t>
            </a:r>
          </a:p>
          <a:p>
            <a:pPr lvl="1"/>
            <a:r>
              <a:rPr lang="en-US" dirty="0" smtClean="0"/>
              <a:t>Piz </a:t>
            </a:r>
            <a:r>
              <a:rPr lang="en-US" dirty="0" err="1" smtClean="0"/>
              <a:t>Daint</a:t>
            </a:r>
            <a:r>
              <a:rPr lang="en-US" dirty="0" smtClean="0"/>
              <a:t>: 81% * 72% * 88% = </a:t>
            </a:r>
            <a:r>
              <a:rPr lang="en-US" u="sng" dirty="0" smtClean="0"/>
              <a:t>51.3</a:t>
            </a:r>
            <a:r>
              <a:rPr lang="en-US" dirty="0" smtClean="0"/>
              <a:t>% (13.5% better)</a:t>
            </a:r>
          </a:p>
          <a:p>
            <a:r>
              <a:rPr lang="en-US" dirty="0" smtClean="0"/>
              <a:t>Case 3: Piz </a:t>
            </a:r>
            <a:r>
              <a:rPr lang="en-US" dirty="0" err="1" smtClean="0"/>
              <a:t>Daint</a:t>
            </a:r>
            <a:r>
              <a:rPr lang="en-US" dirty="0" smtClean="0"/>
              <a:t> runs 5-6 against Phoenix runs 1-3 (downtimes are different!)</a:t>
            </a:r>
          </a:p>
          <a:p>
            <a:pPr lvl="1"/>
            <a:r>
              <a:rPr lang="en-US" dirty="0" smtClean="0"/>
              <a:t>Phoenix: 91% * 77% * 85% = </a:t>
            </a:r>
            <a:r>
              <a:rPr lang="en-US" u="sng" dirty="0" smtClean="0"/>
              <a:t>59.5</a:t>
            </a:r>
            <a:r>
              <a:rPr lang="en-US" dirty="0" smtClean="0"/>
              <a:t>% (16% better)</a:t>
            </a:r>
          </a:p>
          <a:p>
            <a:pPr lvl="1"/>
            <a:r>
              <a:rPr lang="en-US" dirty="0" smtClean="0"/>
              <a:t>Piz </a:t>
            </a:r>
            <a:r>
              <a:rPr lang="en-US" dirty="0" err="1" smtClean="0"/>
              <a:t>Daint</a:t>
            </a:r>
            <a:r>
              <a:rPr lang="en-US" dirty="0" smtClean="0"/>
              <a:t>: </a:t>
            </a:r>
            <a:r>
              <a:rPr lang="en-US" dirty="0"/>
              <a:t>81% * 72% * 88% = 51.3%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780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Piz </a:t>
            </a:r>
            <a:r>
              <a:rPr lang="en-US" dirty="0" err="1" smtClean="0"/>
              <a:t>Daint</a:t>
            </a:r>
            <a:r>
              <a:rPr lang="en-US" dirty="0" smtClean="0"/>
              <a:t> started “slow” but has already catch up 2 months ago</a:t>
            </a:r>
          </a:p>
          <a:p>
            <a:r>
              <a:rPr lang="en-US" dirty="0" smtClean="0"/>
              <a:t>CMS is still “young” on Piz </a:t>
            </a:r>
            <a:r>
              <a:rPr lang="en-US" dirty="0" err="1" smtClean="0"/>
              <a:t>Daint</a:t>
            </a:r>
            <a:r>
              <a:rPr lang="en-US" dirty="0" smtClean="0"/>
              <a:t>, while ATLAS and </a:t>
            </a:r>
            <a:r>
              <a:rPr lang="en-US" dirty="0" err="1" smtClean="0"/>
              <a:t>LHCb</a:t>
            </a:r>
            <a:r>
              <a:rPr lang="en-US" dirty="0" smtClean="0"/>
              <a:t> are quite mature</a:t>
            </a:r>
          </a:p>
          <a:p>
            <a:r>
              <a:rPr lang="en-US" dirty="0" smtClean="0"/>
              <a:t>If we look at “today”, Piz </a:t>
            </a:r>
            <a:r>
              <a:rPr lang="en-US" dirty="0" err="1" smtClean="0"/>
              <a:t>Daint</a:t>
            </a:r>
            <a:r>
              <a:rPr lang="en-US" dirty="0" smtClean="0"/>
              <a:t> is 12% better than Phoenix, but current Phoenix “slowdown” reduces the reliability on such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numbers here are global averages, to be taken with caution.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smtClean="0"/>
              <a:t>LHConCRAY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48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CSCS">
  <a:themeElements>
    <a:clrScheme name="CSCS_Renato">
      <a:dk1>
        <a:sysClr val="windowText" lastClr="000000"/>
      </a:dk1>
      <a:lt1>
        <a:sysClr val="window" lastClr="FFFFFF"/>
      </a:lt1>
      <a:dk2>
        <a:srgbClr val="1F407A"/>
      </a:dk2>
      <a:lt2>
        <a:srgbClr val="E2001A"/>
      </a:lt2>
      <a:accent1>
        <a:srgbClr val="72791C"/>
      </a:accent1>
      <a:accent2>
        <a:srgbClr val="007A96"/>
      </a:accent2>
      <a:accent3>
        <a:srgbClr val="974806"/>
      </a:accent3>
      <a:accent4>
        <a:srgbClr val="800080"/>
      </a:accent4>
      <a:accent5>
        <a:srgbClr val="A78720"/>
      </a:accent5>
      <a:accent6>
        <a:srgbClr val="A60B16"/>
      </a:accent6>
      <a:hlink>
        <a:srgbClr val="A60B16"/>
      </a:hlink>
      <a:folHlink>
        <a:srgbClr val="A60B16"/>
      </a:folHlink>
    </a:clrScheme>
    <a:fontScheme name="CS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SCS PowerPoint Template 16to9 2016.potx" id="{6067074B-F877-4B69-9C81-C187D8F7ECF8}" vid="{394EFFA6-587B-410F-94C5-9B01B230B62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CSCS PowerPoint Template 16to9 2016</Template>
  <TotalTime>6113</TotalTime>
  <Words>469</Words>
  <Application>Microsoft Office PowerPoint</Application>
  <PresentationFormat>Custom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PPT Template CSCS</vt:lpstr>
      <vt:lpstr>LHConCRAY acceptance tests (partial) results</vt:lpstr>
      <vt:lpstr>Figures from Runs 1-6</vt:lpstr>
      <vt:lpstr>Comparing Phoenix to Piz Daint</vt:lpstr>
      <vt:lpstr>Per-VO efficiency comparison</vt:lpstr>
      <vt:lpstr>Between-VO statistics</vt:lpstr>
      <vt:lpstr>How can we compare both systems today?</vt:lpstr>
      <vt:lpstr>Conclusions</vt:lpstr>
      <vt:lpstr>Thank you for your attention.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Handbook</dc:title>
  <dc:creator>Michele De Lorenzi</dc:creator>
  <cp:lastModifiedBy>Pablo Fernandez</cp:lastModifiedBy>
  <cp:revision>482</cp:revision>
  <dcterms:created xsi:type="dcterms:W3CDTF">2016-05-25T09:05:42Z</dcterms:created>
  <dcterms:modified xsi:type="dcterms:W3CDTF">2017-10-02T15:42:29Z</dcterms:modified>
</cp:coreProperties>
</file>