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304" r:id="rId2"/>
    <p:sldId id="300" r:id="rId3"/>
    <p:sldId id="309" r:id="rId4"/>
    <p:sldId id="308" r:id="rId5"/>
    <p:sldId id="307" r:id="rId6"/>
    <p:sldId id="318" r:id="rId7"/>
    <p:sldId id="314" r:id="rId8"/>
    <p:sldId id="322" r:id="rId9"/>
    <p:sldId id="310" r:id="rId10"/>
    <p:sldId id="317" r:id="rId11"/>
    <p:sldId id="320" r:id="rId12"/>
    <p:sldId id="321" r:id="rId13"/>
    <p:sldId id="312" r:id="rId14"/>
    <p:sldId id="313" r:id="rId15"/>
    <p:sldId id="305" r:id="rId1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9" orient="horz" pos="3923" userDrawn="1">
          <p15:clr>
            <a:srgbClr val="A4A3A4"/>
          </p15:clr>
        </p15:guide>
        <p15:guide id="11" pos="272" userDrawn="1">
          <p15:clr>
            <a:srgbClr val="A4A3A4"/>
          </p15:clr>
        </p15:guide>
        <p15:guide id="12" pos="7408" userDrawn="1">
          <p15:clr>
            <a:srgbClr val="A4A3A4"/>
          </p15:clr>
        </p15:guide>
        <p15:guide id="14" pos="3961" userDrawn="1">
          <p15:clr>
            <a:srgbClr val="A4A3A4"/>
          </p15:clr>
        </p15:guide>
        <p15:guide id="15" pos="3719" userDrawn="1">
          <p15:clr>
            <a:srgbClr val="A4A3A4"/>
          </p15:clr>
        </p15:guide>
        <p15:guide id="17" orient="horz" pos="2309" userDrawn="1">
          <p15:clr>
            <a:srgbClr val="A4A3A4"/>
          </p15:clr>
        </p15:guide>
        <p15:guide id="18" orient="horz" pos="691" userDrawn="1">
          <p15:clr>
            <a:srgbClr val="A4A3A4"/>
          </p15:clr>
        </p15:guide>
        <p15:guide id="19"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B9B2"/>
    <a:srgbClr val="B5B8A1"/>
    <a:srgbClr val="00C8C8"/>
    <a:srgbClr val="BFBFBF"/>
    <a:srgbClr val="8EC35D"/>
    <a:srgbClr val="A0B8C3"/>
    <a:srgbClr val="00FFFF"/>
    <a:srgbClr val="E2001A"/>
    <a:srgbClr val="A60B16"/>
    <a:srgbClr val="7B7B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691" autoAdjust="0"/>
    <p:restoredTop sz="91876" autoAdjust="0"/>
  </p:normalViewPr>
  <p:slideViewPr>
    <p:cSldViewPr showGuides="1">
      <p:cViewPr varScale="1">
        <p:scale>
          <a:sx n="113" d="100"/>
          <a:sy n="113" d="100"/>
        </p:scale>
        <p:origin x="-150" y="-102"/>
      </p:cViewPr>
      <p:guideLst>
        <p:guide orient="horz" pos="3923"/>
        <p:guide orient="horz" pos="2309"/>
        <p:guide orient="horz" pos="691"/>
        <p:guide pos="272"/>
        <p:guide pos="7408"/>
        <p:guide pos="3961"/>
        <p:guide pos="3719"/>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11" d="100"/>
        <a:sy n="111"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7438C09-52C8-E244-A6D3-4B20B6F647FD}" type="datetimeFigureOut">
              <a:rPr lang="en-US" smtClean="0"/>
              <a:t>10/3/2017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6910208-73B9-084D-BAEA-2C1EDCC0FEB7}" type="slidenum">
              <a:rPr lang="en-US" smtClean="0"/>
              <a:t>‹#›</a:t>
            </a:fld>
            <a:endParaRPr lang="en-US"/>
          </a:p>
        </p:txBody>
      </p:sp>
    </p:spTree>
    <p:extLst>
      <p:ext uri="{BB962C8B-B14F-4D97-AF65-F5344CB8AC3E}">
        <p14:creationId xmlns:p14="http://schemas.microsoft.com/office/powerpoint/2010/main" val="42834136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CH" dirty="0"/>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C0BB2D-473E-4001-AEF2-40B6F6C8E08C}" type="datetimeFigureOut">
              <a:rPr lang="de-CH" smtClean="0"/>
              <a:t>03.10.2017</a:t>
            </a:fld>
            <a:endParaRPr lang="de-CH" dirty="0"/>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CH" dirty="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CH" dirty="0"/>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E15CF0-5FCF-41C9-B381-1D3C8AC05A9A}" type="slidenum">
              <a:rPr lang="de-CH" smtClean="0"/>
              <a:t>‹#›</a:t>
            </a:fld>
            <a:endParaRPr lang="de-CH" dirty="0"/>
          </a:p>
        </p:txBody>
      </p:sp>
    </p:spTree>
    <p:extLst>
      <p:ext uri="{BB962C8B-B14F-4D97-AF65-F5344CB8AC3E}">
        <p14:creationId xmlns:p14="http://schemas.microsoft.com/office/powerpoint/2010/main" val="412220461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7.jpeg"/><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1">
    <p:spTree>
      <p:nvGrpSpPr>
        <p:cNvPr id="1" name=""/>
        <p:cNvGrpSpPr/>
        <p:nvPr/>
      </p:nvGrpSpPr>
      <p:grpSpPr>
        <a:xfrm>
          <a:off x="0" y="0"/>
          <a:ext cx="0" cy="0"/>
          <a:chOff x="0" y="0"/>
          <a:chExt cx="0" cy="0"/>
        </a:xfrm>
      </p:grpSpPr>
      <p:pic>
        <p:nvPicPr>
          <p:cNvPr id="8" name="Picture 8" descr="CopertinaAR20113stesa.pdf"/>
          <p:cNvPicPr>
            <a:picLocks noChangeAspect="1"/>
          </p:cNvPicPr>
          <p:nvPr userDrawn="1"/>
        </p:nvPicPr>
        <p:blipFill rotWithShape="1">
          <a:blip r:embed="rId2" cstate="print">
            <a:extLst>
              <a:ext uri="{28A0092B-C50C-407E-A947-70E740481C1C}">
                <a14:useLocalDpi xmlns:a14="http://schemas.microsoft.com/office/drawing/2010/main"/>
              </a:ext>
            </a:extLst>
          </a:blip>
          <a:srcRect t="25018" b="4165"/>
          <a:stretch/>
        </p:blipFill>
        <p:spPr>
          <a:xfrm>
            <a:off x="0" y="1236663"/>
            <a:ext cx="12192000" cy="2192337"/>
          </a:xfrm>
          <a:prstGeom prst="rect">
            <a:avLst/>
          </a:prstGeom>
          <a:noFill/>
          <a:ln>
            <a:noFill/>
          </a:ln>
        </p:spPr>
      </p:pic>
      <p:sp>
        <p:nvSpPr>
          <p:cNvPr id="2" name="Titel 1"/>
          <p:cNvSpPr>
            <a:spLocks noGrp="1"/>
          </p:cNvSpPr>
          <p:nvPr>
            <p:ph type="ctrTitle"/>
          </p:nvPr>
        </p:nvSpPr>
        <p:spPr>
          <a:xfrm>
            <a:off x="431800" y="3429000"/>
            <a:ext cx="11328400" cy="1079500"/>
          </a:xfrm>
        </p:spPr>
        <p:txBody>
          <a:bodyPr lIns="0" tIns="0" rIns="0" bIns="0" anchor="b" anchorCtr="0">
            <a:noAutofit/>
          </a:bodyPr>
          <a:lstStyle>
            <a:lvl1pPr algn="l">
              <a:lnSpc>
                <a:spcPct val="100000"/>
              </a:lnSpc>
              <a:defRPr sz="2800" b="1">
                <a:solidFill>
                  <a:schemeClr val="tx1">
                    <a:lumMod val="75000"/>
                    <a:lumOff val="25000"/>
                  </a:schemeClr>
                </a:solidFill>
                <a:latin typeface="Arial" panose="020B0604020202020204" pitchFamily="34" charset="0"/>
                <a:ea typeface="Tahoma" panose="020B0604030504040204" pitchFamily="34" charset="0"/>
                <a:cs typeface="Arial" panose="020B0604020202020204" pitchFamily="34" charset="0"/>
              </a:defRPr>
            </a:lvl1pPr>
          </a:lstStyle>
          <a:p>
            <a:r>
              <a:rPr lang="en-US" noProof="0" smtClean="0"/>
              <a:t>Click to edit Master title style</a:t>
            </a:r>
            <a:endParaRPr lang="en-US" noProof="0" dirty="0"/>
          </a:p>
        </p:txBody>
      </p:sp>
      <p:sp>
        <p:nvSpPr>
          <p:cNvPr id="3" name="Untertitel 2"/>
          <p:cNvSpPr>
            <a:spLocks noGrp="1"/>
          </p:cNvSpPr>
          <p:nvPr>
            <p:ph type="subTitle" idx="1"/>
          </p:nvPr>
        </p:nvSpPr>
        <p:spPr>
          <a:xfrm>
            <a:off x="431800" y="4508500"/>
            <a:ext cx="11328400" cy="2160588"/>
          </a:xfrm>
        </p:spPr>
        <p:txBody>
          <a:bodyPr lIns="0" tIns="180000" rIns="0" bIns="0" anchor="t" anchorCtr="0">
            <a:normAutofit/>
          </a:bodyPr>
          <a:lstStyle>
            <a:lvl1pPr marL="0" indent="0" algn="l">
              <a:spcBef>
                <a:spcPts val="0"/>
              </a:spcBef>
              <a:spcAft>
                <a:spcPts val="300"/>
              </a:spcAft>
              <a:buNone/>
              <a:defRPr sz="1800">
                <a:solidFill>
                  <a:schemeClr val="tx1">
                    <a:lumMod val="50000"/>
                    <a:lumOff val="50000"/>
                  </a:schemeClr>
                </a:solidFill>
                <a:latin typeface="+mn-lt"/>
                <a:ea typeface="Tahoma" panose="020B0604030504040204" pitchFamily="34" charset="0"/>
                <a:cs typeface="Tahom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US" noProof="0" dirty="0"/>
          </a:p>
        </p:txBody>
      </p:sp>
      <p:cxnSp>
        <p:nvCxnSpPr>
          <p:cNvPr id="22" name="Gerade Verbindung 10"/>
          <p:cNvCxnSpPr/>
          <p:nvPr userDrawn="1"/>
        </p:nvCxnSpPr>
        <p:spPr>
          <a:xfrm>
            <a:off x="0" y="3429000"/>
            <a:ext cx="12192000" cy="0"/>
          </a:xfrm>
          <a:prstGeom prst="line">
            <a:avLst/>
          </a:prstGeom>
          <a:ln w="288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9" name="Picture 7" descr="CSCS_RGB.eps"/>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06153" y="319926"/>
            <a:ext cx="2521228" cy="705600"/>
          </a:xfrm>
          <a:prstGeom prst="rect">
            <a:avLst/>
          </a:prstGeom>
          <a:noFill/>
          <a:ln>
            <a:noFill/>
          </a:ln>
        </p:spPr>
      </p:pic>
      <p:pic>
        <p:nvPicPr>
          <p:cNvPr id="12" name="Picture 9" descr="eth_logo_kurz_pos.eps"/>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10805222" y="462174"/>
            <a:ext cx="948151" cy="154800"/>
          </a:xfrm>
          <a:prstGeom prst="rect">
            <a:avLst/>
          </a:prstGeom>
          <a:noFill/>
          <a:ln>
            <a:noFill/>
          </a:ln>
        </p:spPr>
      </p:pic>
    </p:spTree>
    <p:extLst>
      <p:ext uri="{BB962C8B-B14F-4D97-AF65-F5344CB8AC3E}">
        <p14:creationId xmlns:p14="http://schemas.microsoft.com/office/powerpoint/2010/main" val="365572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ontent End">
    <p:spTree>
      <p:nvGrpSpPr>
        <p:cNvPr id="1" name=""/>
        <p:cNvGrpSpPr/>
        <p:nvPr/>
      </p:nvGrpSpPr>
      <p:grpSpPr>
        <a:xfrm>
          <a:off x="0" y="0"/>
          <a:ext cx="0" cy="0"/>
          <a:chOff x="0" y="0"/>
          <a:chExt cx="0" cy="0"/>
        </a:xfrm>
      </p:grpSpPr>
      <p:pic>
        <p:nvPicPr>
          <p:cNvPr id="8" name="Picture 4" descr="1.jpg"/>
          <p:cNvPicPr>
            <a:picLocks noChangeAspect="1"/>
          </p:cNvPicPr>
          <p:nvPr userDrawn="1"/>
        </p:nvPicPr>
        <p:blipFill rotWithShape="1">
          <a:blip r:embed="rId2" cstate="screen">
            <a:extLst>
              <a:ext uri="{28A0092B-C50C-407E-A947-70E740481C1C}">
                <a14:useLocalDpi xmlns:a14="http://schemas.microsoft.com/office/drawing/2010/main"/>
              </a:ext>
            </a:extLst>
          </a:blip>
          <a:srcRect t="16156" b="7446"/>
          <a:stretch/>
        </p:blipFill>
        <p:spPr>
          <a:xfrm>
            <a:off x="0" y="1231900"/>
            <a:ext cx="12192000" cy="2197100"/>
          </a:xfrm>
          <a:prstGeom prst="rect">
            <a:avLst/>
          </a:prstGeom>
          <a:noFill/>
          <a:ln>
            <a:noFill/>
          </a:ln>
        </p:spPr>
      </p:pic>
      <p:sp>
        <p:nvSpPr>
          <p:cNvPr id="2" name="Titel 1"/>
          <p:cNvSpPr>
            <a:spLocks noGrp="1"/>
          </p:cNvSpPr>
          <p:nvPr>
            <p:ph type="ctrTitle" hasCustomPrompt="1"/>
          </p:nvPr>
        </p:nvSpPr>
        <p:spPr>
          <a:xfrm>
            <a:off x="431800" y="3429000"/>
            <a:ext cx="11328400" cy="1079500"/>
          </a:xfrm>
        </p:spPr>
        <p:txBody>
          <a:bodyPr lIns="0" tIns="0" rIns="0" bIns="0" anchor="b" anchorCtr="0">
            <a:noAutofit/>
          </a:bodyPr>
          <a:lstStyle>
            <a:lvl1pPr algn="l">
              <a:lnSpc>
                <a:spcPct val="100000"/>
              </a:lnSpc>
              <a:defRPr sz="2800" b="1">
                <a:solidFill>
                  <a:schemeClr val="tx1">
                    <a:lumMod val="75000"/>
                    <a:lumOff val="25000"/>
                  </a:schemeClr>
                </a:solidFill>
                <a:latin typeface="Arial" panose="020B0604020202020204" pitchFamily="34" charset="0"/>
                <a:ea typeface="Tahoma" panose="020B0604030504040204" pitchFamily="34" charset="0"/>
                <a:cs typeface="Arial" panose="020B0604020202020204" pitchFamily="34" charset="0"/>
              </a:defRPr>
            </a:lvl1pPr>
          </a:lstStyle>
          <a:p>
            <a:r>
              <a:rPr lang="en-US" noProof="0" dirty="0"/>
              <a:t>Thank you for your attention.</a:t>
            </a:r>
          </a:p>
        </p:txBody>
      </p:sp>
      <p:cxnSp>
        <p:nvCxnSpPr>
          <p:cNvPr id="22" name="Gerade Verbindung 10"/>
          <p:cNvCxnSpPr/>
          <p:nvPr userDrawn="1"/>
        </p:nvCxnSpPr>
        <p:spPr>
          <a:xfrm>
            <a:off x="0" y="3429000"/>
            <a:ext cx="12192000" cy="0"/>
          </a:xfrm>
          <a:prstGeom prst="line">
            <a:avLst/>
          </a:prstGeom>
          <a:ln w="288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7" name="Picture 7" descr="CSCS_RGB.eps"/>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06153" y="319926"/>
            <a:ext cx="2521228" cy="705600"/>
          </a:xfrm>
          <a:prstGeom prst="rect">
            <a:avLst/>
          </a:prstGeom>
          <a:noFill/>
          <a:ln>
            <a:noFill/>
          </a:ln>
        </p:spPr>
      </p:pic>
      <p:pic>
        <p:nvPicPr>
          <p:cNvPr id="9" name="Picture 9" descr="eth_logo_kurz_pos.eps"/>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10805222" y="462174"/>
            <a:ext cx="948151" cy="154800"/>
          </a:xfrm>
          <a:prstGeom prst="rect">
            <a:avLst/>
          </a:prstGeom>
          <a:noFill/>
          <a:ln>
            <a:noFill/>
          </a:ln>
        </p:spPr>
      </p:pic>
    </p:spTree>
    <p:extLst>
      <p:ext uri="{BB962C8B-B14F-4D97-AF65-F5344CB8AC3E}">
        <p14:creationId xmlns:p14="http://schemas.microsoft.com/office/powerpoint/2010/main" val="2440593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2">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10363" b="20363"/>
          <a:stretch/>
        </p:blipFill>
        <p:spPr bwMode="auto">
          <a:xfrm>
            <a:off x="0" y="1236663"/>
            <a:ext cx="12192000" cy="2192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el 1"/>
          <p:cNvSpPr>
            <a:spLocks noGrp="1"/>
          </p:cNvSpPr>
          <p:nvPr>
            <p:ph type="ctrTitle"/>
          </p:nvPr>
        </p:nvSpPr>
        <p:spPr>
          <a:xfrm>
            <a:off x="431800" y="3429000"/>
            <a:ext cx="11328400" cy="1079500"/>
          </a:xfrm>
        </p:spPr>
        <p:txBody>
          <a:bodyPr lIns="0" tIns="0" rIns="0" bIns="0" anchor="b" anchorCtr="0">
            <a:noAutofit/>
          </a:bodyPr>
          <a:lstStyle>
            <a:lvl1pPr algn="l">
              <a:lnSpc>
                <a:spcPct val="100000"/>
              </a:lnSpc>
              <a:defRPr sz="2800" b="1">
                <a:solidFill>
                  <a:schemeClr val="tx1">
                    <a:lumMod val="75000"/>
                    <a:lumOff val="25000"/>
                  </a:schemeClr>
                </a:solidFill>
                <a:latin typeface="Arial" panose="020B0604020202020204" pitchFamily="34" charset="0"/>
                <a:ea typeface="Tahoma" panose="020B0604030504040204" pitchFamily="34" charset="0"/>
                <a:cs typeface="Arial" panose="020B0604020202020204" pitchFamily="34" charset="0"/>
              </a:defRPr>
            </a:lvl1pPr>
          </a:lstStyle>
          <a:p>
            <a:r>
              <a:rPr lang="en-US" noProof="0" smtClean="0"/>
              <a:t>Click to edit Master title style</a:t>
            </a:r>
            <a:endParaRPr lang="en-US" noProof="0" dirty="0"/>
          </a:p>
        </p:txBody>
      </p:sp>
      <p:sp>
        <p:nvSpPr>
          <p:cNvPr id="3" name="Untertitel 2"/>
          <p:cNvSpPr>
            <a:spLocks noGrp="1"/>
          </p:cNvSpPr>
          <p:nvPr>
            <p:ph type="subTitle" idx="1"/>
          </p:nvPr>
        </p:nvSpPr>
        <p:spPr>
          <a:xfrm>
            <a:off x="431800" y="4508500"/>
            <a:ext cx="11328400" cy="2160588"/>
          </a:xfrm>
        </p:spPr>
        <p:txBody>
          <a:bodyPr lIns="0" tIns="180000" rIns="0" bIns="0" anchor="t" anchorCtr="0">
            <a:normAutofit/>
          </a:bodyPr>
          <a:lstStyle>
            <a:lvl1pPr marL="0" indent="0" algn="l">
              <a:spcBef>
                <a:spcPts val="0"/>
              </a:spcBef>
              <a:spcAft>
                <a:spcPts val="300"/>
              </a:spcAft>
              <a:buNone/>
              <a:defRPr sz="1800">
                <a:solidFill>
                  <a:schemeClr val="tx1">
                    <a:lumMod val="50000"/>
                    <a:lumOff val="50000"/>
                  </a:schemeClr>
                </a:solidFill>
                <a:latin typeface="+mn-lt"/>
                <a:ea typeface="Tahoma" panose="020B0604030504040204" pitchFamily="34" charset="0"/>
                <a:cs typeface="Tahom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US" noProof="0" dirty="0"/>
          </a:p>
        </p:txBody>
      </p:sp>
      <p:cxnSp>
        <p:nvCxnSpPr>
          <p:cNvPr id="22" name="Gerade Verbindung 10"/>
          <p:cNvCxnSpPr/>
          <p:nvPr userDrawn="1"/>
        </p:nvCxnSpPr>
        <p:spPr>
          <a:xfrm>
            <a:off x="0" y="3429000"/>
            <a:ext cx="12192000" cy="0"/>
          </a:xfrm>
          <a:prstGeom prst="line">
            <a:avLst/>
          </a:prstGeom>
          <a:ln w="288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8" name="Picture 7" descr="CSCS_RGB.eps"/>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06153" y="319926"/>
            <a:ext cx="2521228" cy="705600"/>
          </a:xfrm>
          <a:prstGeom prst="rect">
            <a:avLst/>
          </a:prstGeom>
          <a:noFill/>
          <a:ln>
            <a:noFill/>
          </a:ln>
        </p:spPr>
      </p:pic>
      <p:pic>
        <p:nvPicPr>
          <p:cNvPr id="9" name="Picture 9" descr="eth_logo_kurz_pos.eps"/>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10805222" y="462174"/>
            <a:ext cx="948151" cy="154800"/>
          </a:xfrm>
          <a:prstGeom prst="rect">
            <a:avLst/>
          </a:prstGeom>
          <a:noFill/>
          <a:ln>
            <a:noFill/>
          </a:ln>
        </p:spPr>
      </p:pic>
    </p:spTree>
    <p:extLst>
      <p:ext uri="{BB962C8B-B14F-4D97-AF65-F5344CB8AC3E}">
        <p14:creationId xmlns:p14="http://schemas.microsoft.com/office/powerpoint/2010/main" val="367529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3">
    <p:spTree>
      <p:nvGrpSpPr>
        <p:cNvPr id="1" name=""/>
        <p:cNvGrpSpPr/>
        <p:nvPr/>
      </p:nvGrpSpPr>
      <p:grpSpPr>
        <a:xfrm>
          <a:off x="0" y="0"/>
          <a:ext cx="0" cy="0"/>
          <a:chOff x="0" y="0"/>
          <a:chExt cx="0" cy="0"/>
        </a:xfrm>
      </p:grpSpPr>
      <p:pic>
        <p:nvPicPr>
          <p:cNvPr id="8" name="Picture 3" descr="11.jpg"/>
          <p:cNvPicPr>
            <a:picLocks noChangeAspect="1"/>
          </p:cNvPicPr>
          <p:nvPr userDrawn="1"/>
        </p:nvPicPr>
        <p:blipFill rotWithShape="1">
          <a:blip r:embed="rId2" cstate="print">
            <a:extLst>
              <a:ext uri="{28A0092B-C50C-407E-A947-70E740481C1C}">
                <a14:useLocalDpi xmlns:a14="http://schemas.microsoft.com/office/drawing/2010/main" val="0"/>
              </a:ext>
            </a:extLst>
          </a:blip>
          <a:srcRect t="8144" b="17065"/>
          <a:stretch/>
        </p:blipFill>
        <p:spPr>
          <a:xfrm>
            <a:off x="0" y="1236663"/>
            <a:ext cx="12192000" cy="2192337"/>
          </a:xfrm>
          <a:prstGeom prst="rect">
            <a:avLst/>
          </a:prstGeom>
          <a:noFill/>
          <a:ln>
            <a:noFill/>
          </a:ln>
        </p:spPr>
      </p:pic>
      <p:sp>
        <p:nvSpPr>
          <p:cNvPr id="2" name="Titel 1"/>
          <p:cNvSpPr>
            <a:spLocks noGrp="1"/>
          </p:cNvSpPr>
          <p:nvPr>
            <p:ph type="ctrTitle"/>
          </p:nvPr>
        </p:nvSpPr>
        <p:spPr>
          <a:xfrm>
            <a:off x="431800" y="3429000"/>
            <a:ext cx="11328400" cy="1079500"/>
          </a:xfrm>
        </p:spPr>
        <p:txBody>
          <a:bodyPr lIns="0" tIns="0" rIns="0" bIns="0" anchor="b" anchorCtr="0">
            <a:noAutofit/>
          </a:bodyPr>
          <a:lstStyle>
            <a:lvl1pPr algn="l">
              <a:lnSpc>
                <a:spcPct val="100000"/>
              </a:lnSpc>
              <a:defRPr sz="2800" b="1">
                <a:solidFill>
                  <a:schemeClr val="tx1">
                    <a:lumMod val="75000"/>
                    <a:lumOff val="25000"/>
                  </a:schemeClr>
                </a:solidFill>
                <a:latin typeface="Arial" panose="020B0604020202020204" pitchFamily="34" charset="0"/>
                <a:ea typeface="Tahoma" panose="020B0604030504040204" pitchFamily="34" charset="0"/>
                <a:cs typeface="Arial" panose="020B0604020202020204" pitchFamily="34" charset="0"/>
              </a:defRPr>
            </a:lvl1pPr>
          </a:lstStyle>
          <a:p>
            <a:r>
              <a:rPr lang="en-US" noProof="0" smtClean="0"/>
              <a:t>Click to edit Master title style</a:t>
            </a:r>
            <a:endParaRPr lang="en-US" noProof="0" dirty="0"/>
          </a:p>
        </p:txBody>
      </p:sp>
      <p:sp>
        <p:nvSpPr>
          <p:cNvPr id="3" name="Untertitel 2"/>
          <p:cNvSpPr>
            <a:spLocks noGrp="1"/>
          </p:cNvSpPr>
          <p:nvPr>
            <p:ph type="subTitle" idx="1"/>
          </p:nvPr>
        </p:nvSpPr>
        <p:spPr>
          <a:xfrm>
            <a:off x="431800" y="4508500"/>
            <a:ext cx="11328400" cy="2160588"/>
          </a:xfrm>
        </p:spPr>
        <p:txBody>
          <a:bodyPr lIns="0" tIns="180000" rIns="0" bIns="0" anchor="t" anchorCtr="0">
            <a:normAutofit/>
          </a:bodyPr>
          <a:lstStyle>
            <a:lvl1pPr marL="0" indent="0" algn="l">
              <a:spcBef>
                <a:spcPts val="0"/>
              </a:spcBef>
              <a:spcAft>
                <a:spcPts val="300"/>
              </a:spcAft>
              <a:buNone/>
              <a:defRPr sz="1800">
                <a:solidFill>
                  <a:schemeClr val="tx1">
                    <a:lumMod val="50000"/>
                    <a:lumOff val="50000"/>
                  </a:schemeClr>
                </a:solidFill>
                <a:latin typeface="+mn-lt"/>
                <a:ea typeface="Tahoma" panose="020B0604030504040204" pitchFamily="34" charset="0"/>
                <a:cs typeface="Tahom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US" noProof="0" dirty="0"/>
          </a:p>
        </p:txBody>
      </p:sp>
      <p:cxnSp>
        <p:nvCxnSpPr>
          <p:cNvPr id="22" name="Gerade Verbindung 10"/>
          <p:cNvCxnSpPr/>
          <p:nvPr userDrawn="1"/>
        </p:nvCxnSpPr>
        <p:spPr>
          <a:xfrm>
            <a:off x="0" y="3429000"/>
            <a:ext cx="12192000" cy="0"/>
          </a:xfrm>
          <a:prstGeom prst="line">
            <a:avLst/>
          </a:prstGeom>
          <a:ln w="288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9" name="Picture 7" descr="CSCS_RGB.eps"/>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06153" y="319926"/>
            <a:ext cx="2521228" cy="705600"/>
          </a:xfrm>
          <a:prstGeom prst="rect">
            <a:avLst/>
          </a:prstGeom>
          <a:noFill/>
          <a:ln>
            <a:noFill/>
          </a:ln>
        </p:spPr>
      </p:pic>
      <p:pic>
        <p:nvPicPr>
          <p:cNvPr id="12" name="Picture 9" descr="eth_logo_kurz_pos.eps"/>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10805222" y="462174"/>
            <a:ext cx="948151" cy="154800"/>
          </a:xfrm>
          <a:prstGeom prst="rect">
            <a:avLst/>
          </a:prstGeom>
          <a:noFill/>
          <a:ln>
            <a:noFill/>
          </a:ln>
        </p:spPr>
      </p:pic>
    </p:spTree>
    <p:extLst>
      <p:ext uri="{BB962C8B-B14F-4D97-AF65-F5344CB8AC3E}">
        <p14:creationId xmlns:p14="http://schemas.microsoft.com/office/powerpoint/2010/main" val="367529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le_of_Contents">
    <p:spTree>
      <p:nvGrpSpPr>
        <p:cNvPr id="1" name=""/>
        <p:cNvGrpSpPr/>
        <p:nvPr/>
      </p:nvGrpSpPr>
      <p:grpSpPr>
        <a:xfrm>
          <a:off x="0" y="0"/>
          <a:ext cx="0" cy="0"/>
          <a:chOff x="0" y="0"/>
          <a:chExt cx="0" cy="0"/>
        </a:xfrm>
      </p:grpSpPr>
      <p:sp>
        <p:nvSpPr>
          <p:cNvPr id="2" name="Titel 1"/>
          <p:cNvSpPr>
            <a:spLocks noGrp="1"/>
          </p:cNvSpPr>
          <p:nvPr>
            <p:ph type="title"/>
          </p:nvPr>
        </p:nvSpPr>
        <p:spPr>
          <a:xfrm>
            <a:off x="431800" y="46039"/>
            <a:ext cx="11328400" cy="862012"/>
          </a:xfrm>
        </p:spPr>
        <p:txBody>
          <a:bodyPr wrap="none" tIns="0" anchor="b" anchorCtr="0">
            <a:noAutofit/>
          </a:bodyPr>
          <a:lstStyle>
            <a:lvl1pPr>
              <a:defRPr sz="2600">
                <a:solidFill>
                  <a:schemeClr val="tx1">
                    <a:lumMod val="75000"/>
                    <a:lumOff val="25000"/>
                  </a:schemeClr>
                </a:solidFill>
              </a:defRPr>
            </a:lvl1pPr>
          </a:lstStyle>
          <a:p>
            <a:r>
              <a:rPr lang="en-US" noProof="0" smtClean="0"/>
              <a:t>Click to edit Master title style</a:t>
            </a:r>
            <a:endParaRPr lang="en-US" noProof="0" dirty="0"/>
          </a:p>
        </p:txBody>
      </p:sp>
      <p:sp>
        <p:nvSpPr>
          <p:cNvPr id="3" name="Inhaltsplatzhalter 2"/>
          <p:cNvSpPr>
            <a:spLocks noGrp="1"/>
          </p:cNvSpPr>
          <p:nvPr>
            <p:ph idx="1" hasCustomPrompt="1"/>
          </p:nvPr>
        </p:nvSpPr>
        <p:spPr>
          <a:xfrm>
            <a:off x="431800" y="1087439"/>
            <a:ext cx="11328400" cy="5140325"/>
          </a:xfrm>
          <a:solidFill>
            <a:schemeClr val="bg1">
              <a:lumMod val="95000"/>
            </a:schemeClr>
          </a:solidFill>
        </p:spPr>
        <p:txBody>
          <a:bodyPr tIns="57600"/>
          <a:lstStyle>
            <a:lvl1pPr marL="627063" indent="-541338">
              <a:buFont typeface="+mj-lt"/>
              <a:buAutoNum type="arabicPeriod"/>
              <a:defRPr/>
            </a:lvl1pPr>
            <a:lvl2pPr>
              <a:spcBef>
                <a:spcPts val="0"/>
              </a:spcBef>
              <a:defRPr/>
            </a:lvl2pPr>
          </a:lstStyle>
          <a:p>
            <a:pPr lvl="0"/>
            <a:r>
              <a:rPr lang="en-US" noProof="0" dirty="0" err="1"/>
              <a:t>Textmasterformat</a:t>
            </a:r>
            <a:r>
              <a:rPr lang="en-US" noProof="0" dirty="0"/>
              <a:t> </a:t>
            </a:r>
            <a:r>
              <a:rPr lang="en-US" noProof="0" dirty="0" err="1"/>
              <a:t>bearbeiten</a:t>
            </a:r>
            <a:endParaRPr lang="en-US" noProof="0" dirty="0"/>
          </a:p>
        </p:txBody>
      </p:sp>
      <p:sp>
        <p:nvSpPr>
          <p:cNvPr id="10" name="Fußzeilenplatzhalter 4"/>
          <p:cNvSpPr>
            <a:spLocks noGrp="1"/>
          </p:cNvSpPr>
          <p:nvPr>
            <p:ph type="ftr" sz="quarter" idx="3"/>
          </p:nvPr>
        </p:nvSpPr>
        <p:spPr>
          <a:xfrm>
            <a:off x="1967541" y="6456392"/>
            <a:ext cx="4116579" cy="144016"/>
          </a:xfrm>
          <a:prstGeom prst="rect">
            <a:avLst/>
          </a:prstGeom>
        </p:spPr>
        <p:txBody>
          <a:bodyPr vert="horz" lIns="0" tIns="0" rIns="72000" bIns="0" rtlCol="0" anchor="ctr"/>
          <a:lstStyle>
            <a:lvl1pPr algn="r">
              <a:defRPr sz="800">
                <a:solidFill>
                  <a:schemeClr val="tx1">
                    <a:lumMod val="65000"/>
                    <a:lumOff val="35000"/>
                  </a:schemeClr>
                </a:solidFill>
              </a:defRPr>
            </a:lvl1pPr>
          </a:lstStyle>
          <a:p>
            <a:r>
              <a:rPr lang="en-US" noProof="0" smtClean="0"/>
              <a:t>LHConCRAY</a:t>
            </a:r>
            <a:endParaRPr lang="en-US" noProof="0" dirty="0"/>
          </a:p>
        </p:txBody>
      </p:sp>
      <p:sp>
        <p:nvSpPr>
          <p:cNvPr id="11" name="Foliennummernplatzhalter 5"/>
          <p:cNvSpPr>
            <a:spLocks noGrp="1"/>
          </p:cNvSpPr>
          <p:nvPr>
            <p:ph type="sldNum" sz="quarter" idx="4"/>
          </p:nvPr>
        </p:nvSpPr>
        <p:spPr>
          <a:xfrm>
            <a:off x="6096000" y="6456393"/>
            <a:ext cx="384043" cy="144016"/>
          </a:xfrm>
          <a:prstGeom prst="rect">
            <a:avLst/>
          </a:prstGeom>
        </p:spPr>
        <p:txBody>
          <a:bodyPr vert="horz" lIns="72000" tIns="0" rIns="0" bIns="0" rtlCol="0" anchor="ctr"/>
          <a:lstStyle>
            <a:lvl1pPr algn="l">
              <a:defRPr sz="800">
                <a:solidFill>
                  <a:schemeClr val="tx1">
                    <a:lumMod val="65000"/>
                    <a:lumOff val="35000"/>
                  </a:schemeClr>
                </a:solidFill>
              </a:defRPr>
            </a:lvl1pPr>
          </a:lstStyle>
          <a:p>
            <a:fld id="{69C859BB-BF0B-4BDC-BBD4-42B4A100F88B}" type="slidenum">
              <a:rPr lang="de-CH" smtClean="0"/>
              <a:pPr/>
              <a:t>‹#›</a:t>
            </a:fld>
            <a:endParaRPr lang="de-CH" dirty="0"/>
          </a:p>
        </p:txBody>
      </p:sp>
    </p:spTree>
    <p:extLst>
      <p:ext uri="{BB962C8B-B14F-4D97-AF65-F5344CB8AC3E}">
        <p14:creationId xmlns:p14="http://schemas.microsoft.com/office/powerpoint/2010/main" val="126184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hapter Title">
    <p:spTree>
      <p:nvGrpSpPr>
        <p:cNvPr id="1" name=""/>
        <p:cNvGrpSpPr/>
        <p:nvPr/>
      </p:nvGrpSpPr>
      <p:grpSpPr>
        <a:xfrm>
          <a:off x="0" y="0"/>
          <a:ext cx="0" cy="0"/>
          <a:chOff x="0" y="0"/>
          <a:chExt cx="0" cy="0"/>
        </a:xfrm>
      </p:grpSpPr>
      <p:sp>
        <p:nvSpPr>
          <p:cNvPr id="2" name="Titel 1"/>
          <p:cNvSpPr>
            <a:spLocks noGrp="1"/>
          </p:cNvSpPr>
          <p:nvPr>
            <p:ph type="ctrTitle"/>
          </p:nvPr>
        </p:nvSpPr>
        <p:spPr>
          <a:xfrm>
            <a:off x="431800" y="2349500"/>
            <a:ext cx="11328400" cy="1079500"/>
          </a:xfrm>
        </p:spPr>
        <p:txBody>
          <a:bodyPr lIns="0" tIns="0" rIns="0" bIns="72000" anchor="b" anchorCtr="0">
            <a:noAutofit/>
          </a:bodyPr>
          <a:lstStyle>
            <a:lvl1pPr algn="l">
              <a:lnSpc>
                <a:spcPct val="100000"/>
              </a:lnSpc>
              <a:defRPr sz="2800" b="1">
                <a:solidFill>
                  <a:schemeClr val="tx1">
                    <a:lumMod val="75000"/>
                    <a:lumOff val="25000"/>
                  </a:schemeClr>
                </a:solidFill>
                <a:latin typeface="Arial" panose="020B0604020202020204" pitchFamily="34" charset="0"/>
                <a:ea typeface="Tahoma" panose="020B0604030504040204" pitchFamily="34" charset="0"/>
                <a:cs typeface="Arial" panose="020B0604020202020204" pitchFamily="34" charset="0"/>
              </a:defRPr>
            </a:lvl1pPr>
          </a:lstStyle>
          <a:p>
            <a:r>
              <a:rPr lang="en-US" noProof="0" smtClean="0"/>
              <a:t>Click to edit Master title style</a:t>
            </a:r>
            <a:endParaRPr lang="en-US" noProof="0" dirty="0"/>
          </a:p>
        </p:txBody>
      </p:sp>
      <p:cxnSp>
        <p:nvCxnSpPr>
          <p:cNvPr id="22" name="Gerade Verbindung 10"/>
          <p:cNvCxnSpPr/>
          <p:nvPr userDrawn="1"/>
        </p:nvCxnSpPr>
        <p:spPr>
          <a:xfrm>
            <a:off x="0" y="3429000"/>
            <a:ext cx="12192000" cy="0"/>
          </a:xfrm>
          <a:prstGeom prst="line">
            <a:avLst/>
          </a:prstGeom>
          <a:ln w="288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6" name="Picture 7" descr="CSCS_RGB.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06153" y="319926"/>
            <a:ext cx="2521228" cy="705600"/>
          </a:xfrm>
          <a:prstGeom prst="rect">
            <a:avLst/>
          </a:prstGeom>
          <a:noFill/>
          <a:ln>
            <a:noFill/>
          </a:ln>
        </p:spPr>
      </p:pic>
      <p:pic>
        <p:nvPicPr>
          <p:cNvPr id="7" name="Picture 9" descr="eth_logo_kurz_pos.eps"/>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10805222" y="462174"/>
            <a:ext cx="948151" cy="154800"/>
          </a:xfrm>
          <a:prstGeom prst="rect">
            <a:avLst/>
          </a:prstGeom>
          <a:noFill/>
          <a:ln>
            <a:noFill/>
          </a:ln>
        </p:spPr>
      </p:pic>
    </p:spTree>
    <p:extLst>
      <p:ext uri="{BB962C8B-B14F-4D97-AF65-F5344CB8AC3E}">
        <p14:creationId xmlns:p14="http://schemas.microsoft.com/office/powerpoint/2010/main" val="4068096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Titel 1"/>
          <p:cNvSpPr>
            <a:spLocks noGrp="1"/>
          </p:cNvSpPr>
          <p:nvPr>
            <p:ph type="title"/>
          </p:nvPr>
        </p:nvSpPr>
        <p:spPr>
          <a:xfrm>
            <a:off x="431800" y="46039"/>
            <a:ext cx="11328400" cy="862012"/>
          </a:xfrm>
        </p:spPr>
        <p:txBody>
          <a:bodyPr wrap="none" tIns="0" anchor="b" anchorCtr="0">
            <a:noAutofit/>
          </a:bodyPr>
          <a:lstStyle>
            <a:lvl1pPr>
              <a:defRPr sz="2600">
                <a:solidFill>
                  <a:schemeClr val="tx1">
                    <a:lumMod val="75000"/>
                    <a:lumOff val="25000"/>
                  </a:schemeClr>
                </a:solidFill>
              </a:defRPr>
            </a:lvl1pPr>
          </a:lstStyle>
          <a:p>
            <a:r>
              <a:rPr lang="en-US" noProof="0" smtClean="0"/>
              <a:t>Click to edit Master title style</a:t>
            </a:r>
            <a:endParaRPr lang="en-US" noProof="0" dirty="0"/>
          </a:p>
        </p:txBody>
      </p:sp>
      <p:sp>
        <p:nvSpPr>
          <p:cNvPr id="3" name="Inhaltsplatzhalter 2"/>
          <p:cNvSpPr>
            <a:spLocks noGrp="1"/>
          </p:cNvSpPr>
          <p:nvPr>
            <p:ph idx="1"/>
          </p:nvPr>
        </p:nvSpPr>
        <p:spPr>
          <a:xfrm>
            <a:off x="431800" y="1087439"/>
            <a:ext cx="11328400" cy="5140325"/>
          </a:xfrm>
        </p:spPr>
        <p:txBody>
          <a:bodyPr tIns="57600"/>
          <a:lstStyle>
            <a:lvl2pPr>
              <a:spcBef>
                <a:spcPts val="0"/>
              </a:spcBef>
              <a:defRPr/>
            </a:lvl2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0" name="Fußzeilenplatzhalter 4"/>
          <p:cNvSpPr>
            <a:spLocks noGrp="1"/>
          </p:cNvSpPr>
          <p:nvPr>
            <p:ph type="ftr" sz="quarter" idx="3"/>
          </p:nvPr>
        </p:nvSpPr>
        <p:spPr>
          <a:xfrm>
            <a:off x="1967541" y="6456392"/>
            <a:ext cx="4116579" cy="144016"/>
          </a:xfrm>
          <a:prstGeom prst="rect">
            <a:avLst/>
          </a:prstGeom>
        </p:spPr>
        <p:txBody>
          <a:bodyPr vert="horz" lIns="0" tIns="0" rIns="72000" bIns="0" rtlCol="0" anchor="ctr"/>
          <a:lstStyle>
            <a:lvl1pPr algn="r">
              <a:defRPr sz="800">
                <a:solidFill>
                  <a:schemeClr val="tx1">
                    <a:lumMod val="65000"/>
                    <a:lumOff val="35000"/>
                  </a:schemeClr>
                </a:solidFill>
              </a:defRPr>
            </a:lvl1pPr>
          </a:lstStyle>
          <a:p>
            <a:r>
              <a:rPr lang="en-US" noProof="0" smtClean="0"/>
              <a:t>LHConCRAY</a:t>
            </a:r>
            <a:endParaRPr lang="en-US" noProof="0" dirty="0"/>
          </a:p>
        </p:txBody>
      </p:sp>
      <p:sp>
        <p:nvSpPr>
          <p:cNvPr id="11" name="Foliennummernplatzhalter 5"/>
          <p:cNvSpPr>
            <a:spLocks noGrp="1"/>
          </p:cNvSpPr>
          <p:nvPr>
            <p:ph type="sldNum" sz="quarter" idx="4"/>
          </p:nvPr>
        </p:nvSpPr>
        <p:spPr>
          <a:xfrm>
            <a:off x="6096000" y="6456393"/>
            <a:ext cx="384043" cy="144016"/>
          </a:xfrm>
          <a:prstGeom prst="rect">
            <a:avLst/>
          </a:prstGeom>
        </p:spPr>
        <p:txBody>
          <a:bodyPr vert="horz" lIns="72000" tIns="0" rIns="0" bIns="0" rtlCol="0" anchor="ctr"/>
          <a:lstStyle>
            <a:lvl1pPr algn="l">
              <a:defRPr sz="800">
                <a:solidFill>
                  <a:schemeClr val="tx1">
                    <a:lumMod val="65000"/>
                    <a:lumOff val="35000"/>
                  </a:schemeClr>
                </a:solidFill>
              </a:defRPr>
            </a:lvl1pPr>
          </a:lstStyle>
          <a:p>
            <a:fld id="{69C859BB-BF0B-4BDC-BBD4-42B4A100F88B}" type="slidenum">
              <a:rPr lang="de-CH" smtClean="0"/>
              <a:pPr/>
              <a:t>‹#›</a:t>
            </a:fld>
            <a:endParaRPr lang="de-CH" dirty="0"/>
          </a:p>
        </p:txBody>
      </p:sp>
    </p:spTree>
    <p:extLst>
      <p:ext uri="{BB962C8B-B14F-4D97-AF65-F5344CB8AC3E}">
        <p14:creationId xmlns:p14="http://schemas.microsoft.com/office/powerpoint/2010/main" val="3466792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431800" y="1087438"/>
            <a:ext cx="5471584" cy="5140325"/>
          </a:xfrm>
        </p:spPr>
        <p:txBody>
          <a:bodyPr tIns="72000">
            <a:normAutofit/>
          </a:bodyPr>
          <a:lstStyle>
            <a:lvl1pPr>
              <a:defRPr sz="2000"/>
            </a:lvl1pPr>
            <a:lvl2pPr>
              <a:spcBef>
                <a:spcPts val="0"/>
              </a:spcBef>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4" name="Inhaltsplatzhalter 3"/>
          <p:cNvSpPr>
            <a:spLocks noGrp="1"/>
          </p:cNvSpPr>
          <p:nvPr>
            <p:ph sz="half" idx="2"/>
          </p:nvPr>
        </p:nvSpPr>
        <p:spPr>
          <a:xfrm>
            <a:off x="6288617" y="1087438"/>
            <a:ext cx="5471583" cy="5140325"/>
          </a:xfrm>
        </p:spPr>
        <p:txBody>
          <a:bodyPr tIns="72000">
            <a:normAutofit/>
          </a:bodyPr>
          <a:lstStyle>
            <a:lvl1pPr>
              <a:defRPr sz="2000"/>
            </a:lvl1pPr>
            <a:lvl2pPr>
              <a:spcBef>
                <a:spcPts val="0"/>
              </a:spcBef>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8" name="Fußzeilenplatzhalter 4"/>
          <p:cNvSpPr>
            <a:spLocks noGrp="1"/>
          </p:cNvSpPr>
          <p:nvPr>
            <p:ph type="ftr" sz="quarter" idx="3"/>
          </p:nvPr>
        </p:nvSpPr>
        <p:spPr>
          <a:xfrm>
            <a:off x="1967541" y="6456392"/>
            <a:ext cx="4116579" cy="144016"/>
          </a:xfrm>
          <a:prstGeom prst="rect">
            <a:avLst/>
          </a:prstGeom>
        </p:spPr>
        <p:txBody>
          <a:bodyPr vert="horz" lIns="0" tIns="0" rIns="72000" bIns="0" rtlCol="0" anchor="ctr"/>
          <a:lstStyle>
            <a:lvl1pPr algn="r">
              <a:defRPr sz="800">
                <a:solidFill>
                  <a:schemeClr val="tx1">
                    <a:lumMod val="65000"/>
                    <a:lumOff val="35000"/>
                  </a:schemeClr>
                </a:solidFill>
              </a:defRPr>
            </a:lvl1pPr>
          </a:lstStyle>
          <a:p>
            <a:r>
              <a:rPr lang="en-US" noProof="0" smtClean="0"/>
              <a:t>LHConCRAY</a:t>
            </a:r>
            <a:endParaRPr lang="en-US" noProof="0" dirty="0"/>
          </a:p>
        </p:txBody>
      </p:sp>
      <p:sp>
        <p:nvSpPr>
          <p:cNvPr id="9" name="Foliennummernplatzhalter 5"/>
          <p:cNvSpPr>
            <a:spLocks noGrp="1"/>
          </p:cNvSpPr>
          <p:nvPr>
            <p:ph type="sldNum" sz="quarter" idx="4"/>
          </p:nvPr>
        </p:nvSpPr>
        <p:spPr>
          <a:xfrm>
            <a:off x="6096000" y="6456393"/>
            <a:ext cx="384043" cy="144016"/>
          </a:xfrm>
          <a:prstGeom prst="rect">
            <a:avLst/>
          </a:prstGeom>
        </p:spPr>
        <p:txBody>
          <a:bodyPr vert="horz" lIns="72000" tIns="0" rIns="0" bIns="0" rtlCol="0" anchor="ctr"/>
          <a:lstStyle>
            <a:lvl1pPr algn="l">
              <a:defRPr sz="800">
                <a:solidFill>
                  <a:schemeClr val="tx1">
                    <a:lumMod val="65000"/>
                    <a:lumOff val="35000"/>
                  </a:schemeClr>
                </a:solidFill>
              </a:defRPr>
            </a:lvl1pPr>
          </a:lstStyle>
          <a:p>
            <a:fld id="{69C859BB-BF0B-4BDC-BBD4-42B4A100F88B}" type="slidenum">
              <a:rPr lang="de-CH" smtClean="0"/>
              <a:pPr/>
              <a:t>‹#›</a:t>
            </a:fld>
            <a:endParaRPr lang="de-CH" dirty="0"/>
          </a:p>
        </p:txBody>
      </p:sp>
      <p:sp>
        <p:nvSpPr>
          <p:cNvPr id="11" name="Titel 1"/>
          <p:cNvSpPr>
            <a:spLocks noGrp="1"/>
          </p:cNvSpPr>
          <p:nvPr>
            <p:ph type="title"/>
          </p:nvPr>
        </p:nvSpPr>
        <p:spPr>
          <a:xfrm>
            <a:off x="431800" y="46039"/>
            <a:ext cx="11328400" cy="862012"/>
          </a:xfrm>
        </p:spPr>
        <p:txBody>
          <a:bodyPr wrap="none" tIns="0" anchor="b" anchorCtr="0">
            <a:noAutofit/>
          </a:bodyPr>
          <a:lstStyle>
            <a:lvl1pPr>
              <a:defRPr>
                <a:solidFill>
                  <a:schemeClr val="tx1">
                    <a:lumMod val="75000"/>
                    <a:lumOff val="25000"/>
                  </a:schemeClr>
                </a:solidFill>
              </a:defRPr>
            </a:lvl1pPr>
          </a:lstStyle>
          <a:p>
            <a:r>
              <a:rPr lang="en-US" noProof="0" smtClean="0"/>
              <a:t>Click to edit Master title style</a:t>
            </a:r>
            <a:endParaRPr lang="en-US" noProof="0" dirty="0"/>
          </a:p>
        </p:txBody>
      </p:sp>
    </p:spTree>
    <p:extLst>
      <p:ext uri="{BB962C8B-B14F-4D97-AF65-F5344CB8AC3E}">
        <p14:creationId xmlns:p14="http://schemas.microsoft.com/office/powerpoint/2010/main" val="1157469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r>
              <a:rPr lang="en-US" noProof="0" smtClean="0"/>
              <a:t>LHConCRAY</a:t>
            </a:r>
            <a:endParaRPr lang="en-US" noProof="0" dirty="0"/>
          </a:p>
        </p:txBody>
      </p:sp>
      <p:sp>
        <p:nvSpPr>
          <p:cNvPr id="5" name="Foliennummernplatzhalter 4"/>
          <p:cNvSpPr>
            <a:spLocks noGrp="1"/>
          </p:cNvSpPr>
          <p:nvPr>
            <p:ph type="sldNum" sz="quarter" idx="12"/>
          </p:nvPr>
        </p:nvSpPr>
        <p:spPr/>
        <p:txBody>
          <a:bodyPr/>
          <a:lstStyle/>
          <a:p>
            <a:fld id="{69C859BB-BF0B-4BDC-BBD4-42B4A100F88B}" type="slidenum">
              <a:rPr lang="de-CH" smtClean="0"/>
              <a:t>‹#›</a:t>
            </a:fld>
            <a:endParaRPr lang="de-CH"/>
          </a:p>
        </p:txBody>
      </p:sp>
      <p:sp>
        <p:nvSpPr>
          <p:cNvPr id="8" name="Titel 1"/>
          <p:cNvSpPr>
            <a:spLocks noGrp="1"/>
          </p:cNvSpPr>
          <p:nvPr>
            <p:ph type="title"/>
          </p:nvPr>
        </p:nvSpPr>
        <p:spPr>
          <a:xfrm>
            <a:off x="431800" y="46039"/>
            <a:ext cx="11328400" cy="862012"/>
          </a:xfrm>
        </p:spPr>
        <p:txBody>
          <a:bodyPr wrap="none" tIns="0" anchor="b" anchorCtr="0">
            <a:noAutofit/>
          </a:bodyPr>
          <a:lstStyle>
            <a:lvl1pPr>
              <a:defRPr>
                <a:solidFill>
                  <a:schemeClr val="tx1">
                    <a:lumMod val="75000"/>
                    <a:lumOff val="25000"/>
                  </a:schemeClr>
                </a:solidFill>
              </a:defRPr>
            </a:lvl1pPr>
          </a:lstStyle>
          <a:p>
            <a:r>
              <a:rPr lang="en-US" noProof="0" smtClean="0"/>
              <a:t>Click to edit Master title style</a:t>
            </a:r>
            <a:endParaRPr lang="en-US" noProof="0" dirty="0"/>
          </a:p>
        </p:txBody>
      </p:sp>
    </p:spTree>
    <p:extLst>
      <p:ext uri="{BB962C8B-B14F-4D97-AF65-F5344CB8AC3E}">
        <p14:creationId xmlns:p14="http://schemas.microsoft.com/office/powerpoint/2010/main" val="3674311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en-US" noProof="0" smtClean="0"/>
              <a:t>LHConCRAY</a:t>
            </a:r>
            <a:endParaRPr lang="en-US" noProof="0" dirty="0"/>
          </a:p>
        </p:txBody>
      </p:sp>
      <p:sp>
        <p:nvSpPr>
          <p:cNvPr id="4" name="Foliennummernplatzhalter 3"/>
          <p:cNvSpPr>
            <a:spLocks noGrp="1"/>
          </p:cNvSpPr>
          <p:nvPr>
            <p:ph type="sldNum" sz="quarter" idx="12"/>
          </p:nvPr>
        </p:nvSpPr>
        <p:spPr/>
        <p:txBody>
          <a:bodyPr/>
          <a:lstStyle/>
          <a:p>
            <a:fld id="{69C859BB-BF0B-4BDC-BBD4-42B4A100F88B}" type="slidenum">
              <a:rPr lang="de-CH" smtClean="0"/>
              <a:t>‹#›</a:t>
            </a:fld>
            <a:endParaRPr lang="de-CH"/>
          </a:p>
        </p:txBody>
      </p:sp>
    </p:spTree>
    <p:extLst>
      <p:ext uri="{BB962C8B-B14F-4D97-AF65-F5344CB8AC3E}">
        <p14:creationId xmlns:p14="http://schemas.microsoft.com/office/powerpoint/2010/main" val="311113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31800" y="46039"/>
            <a:ext cx="11328400" cy="862012"/>
          </a:xfrm>
          <a:prstGeom prst="rect">
            <a:avLst/>
          </a:prstGeom>
        </p:spPr>
        <p:txBody>
          <a:bodyPr vert="horz" lIns="0" tIns="45720" rIns="0" bIns="72000" rtlCol="0" anchor="b" anchorCtr="0">
            <a:normAutofit/>
          </a:bodyPr>
          <a:lstStyle/>
          <a:p>
            <a:r>
              <a:rPr lang="en-US" noProof="0" dirty="0" err="1"/>
              <a:t>Titelmasterformat</a:t>
            </a:r>
            <a:r>
              <a:rPr lang="en-US" noProof="0" dirty="0"/>
              <a:t> </a:t>
            </a:r>
            <a:r>
              <a:rPr lang="en-US" noProof="0" dirty="0" err="1"/>
              <a:t>durch</a:t>
            </a:r>
            <a:r>
              <a:rPr lang="en-US" noProof="0" dirty="0"/>
              <a:t> </a:t>
            </a:r>
            <a:r>
              <a:rPr lang="en-US" noProof="0" dirty="0" err="1"/>
              <a:t>Klicken</a:t>
            </a:r>
            <a:r>
              <a:rPr lang="en-US" noProof="0" dirty="0"/>
              <a:t> </a:t>
            </a:r>
            <a:r>
              <a:rPr lang="en-US" noProof="0" dirty="0" err="1"/>
              <a:t>bearbeiten</a:t>
            </a:r>
            <a:endParaRPr lang="en-US" noProof="0" dirty="0"/>
          </a:p>
        </p:txBody>
      </p:sp>
      <p:sp>
        <p:nvSpPr>
          <p:cNvPr id="3" name="Textplatzhalter 2"/>
          <p:cNvSpPr>
            <a:spLocks noGrp="1"/>
          </p:cNvSpPr>
          <p:nvPr>
            <p:ph type="body" idx="1"/>
          </p:nvPr>
        </p:nvSpPr>
        <p:spPr>
          <a:xfrm>
            <a:off x="431800" y="1087439"/>
            <a:ext cx="11328400" cy="5005859"/>
          </a:xfrm>
          <a:prstGeom prst="rect">
            <a:avLst/>
          </a:prstGeom>
        </p:spPr>
        <p:txBody>
          <a:bodyPr vert="horz" lIns="0" tIns="45720" rIns="0" bIns="45720" rtlCol="0">
            <a:normAutofit/>
          </a:bodyPr>
          <a:lstStyle/>
          <a:p>
            <a:pPr lvl="0"/>
            <a:r>
              <a:rPr lang="en-US" noProof="0" dirty="0" err="1"/>
              <a:t>Textmasterformat</a:t>
            </a:r>
            <a:r>
              <a:rPr lang="en-US" noProof="0" dirty="0"/>
              <a:t> </a:t>
            </a:r>
            <a:r>
              <a:rPr lang="en-US" noProof="0" dirty="0" err="1"/>
              <a:t>bearbeiten</a:t>
            </a:r>
            <a:endParaRPr lang="en-US" noProof="0" dirty="0"/>
          </a:p>
          <a:p>
            <a:pPr lvl="1"/>
            <a:r>
              <a:rPr lang="en-US" noProof="0" dirty="0" err="1"/>
              <a:t>Zweite</a:t>
            </a:r>
            <a:r>
              <a:rPr lang="en-US" noProof="0" dirty="0"/>
              <a:t> </a:t>
            </a:r>
            <a:r>
              <a:rPr lang="en-US" noProof="0" dirty="0" err="1"/>
              <a:t>Ebene</a:t>
            </a:r>
            <a:endParaRPr lang="en-US" noProof="0" dirty="0"/>
          </a:p>
          <a:p>
            <a:pPr lvl="2"/>
            <a:r>
              <a:rPr lang="en-US" noProof="0" dirty="0" err="1"/>
              <a:t>Dritte</a:t>
            </a:r>
            <a:r>
              <a:rPr lang="en-US" noProof="0" dirty="0"/>
              <a:t> </a:t>
            </a:r>
            <a:r>
              <a:rPr lang="en-US" noProof="0" dirty="0" err="1"/>
              <a:t>Ebene</a:t>
            </a:r>
            <a:endParaRPr lang="en-US" noProof="0" dirty="0"/>
          </a:p>
          <a:p>
            <a:pPr lvl="3"/>
            <a:r>
              <a:rPr lang="en-US" noProof="0" dirty="0" err="1"/>
              <a:t>Vierte</a:t>
            </a:r>
            <a:r>
              <a:rPr lang="en-US" noProof="0" dirty="0"/>
              <a:t> </a:t>
            </a:r>
            <a:r>
              <a:rPr lang="en-US" noProof="0" dirty="0" err="1"/>
              <a:t>Ebene</a:t>
            </a:r>
            <a:endParaRPr lang="en-US" noProof="0" dirty="0"/>
          </a:p>
          <a:p>
            <a:pPr lvl="4"/>
            <a:r>
              <a:rPr lang="en-US" noProof="0" dirty="0" err="1"/>
              <a:t>Fünfte</a:t>
            </a:r>
            <a:r>
              <a:rPr lang="en-US" noProof="0" dirty="0"/>
              <a:t> </a:t>
            </a:r>
            <a:r>
              <a:rPr lang="en-US" noProof="0" dirty="0" err="1"/>
              <a:t>Ebene</a:t>
            </a:r>
            <a:endParaRPr lang="en-US" noProof="0" dirty="0"/>
          </a:p>
        </p:txBody>
      </p:sp>
      <p:sp>
        <p:nvSpPr>
          <p:cNvPr id="5" name="Fußzeilenplatzhalter 4"/>
          <p:cNvSpPr>
            <a:spLocks noGrp="1"/>
          </p:cNvSpPr>
          <p:nvPr>
            <p:ph type="ftr" sz="quarter" idx="3"/>
          </p:nvPr>
        </p:nvSpPr>
        <p:spPr>
          <a:xfrm>
            <a:off x="1967541" y="6456392"/>
            <a:ext cx="4116579" cy="144016"/>
          </a:xfrm>
          <a:prstGeom prst="rect">
            <a:avLst/>
          </a:prstGeom>
        </p:spPr>
        <p:txBody>
          <a:bodyPr vert="horz" lIns="0" tIns="0" rIns="72000" bIns="0" rtlCol="0" anchor="ctr"/>
          <a:lstStyle>
            <a:lvl1pPr algn="r">
              <a:defRPr sz="800">
                <a:solidFill>
                  <a:schemeClr val="tx1">
                    <a:lumMod val="65000"/>
                    <a:lumOff val="35000"/>
                  </a:schemeClr>
                </a:solidFill>
              </a:defRPr>
            </a:lvl1pPr>
          </a:lstStyle>
          <a:p>
            <a:r>
              <a:rPr lang="en-US" noProof="0" smtClean="0"/>
              <a:t>LHConCRAY</a:t>
            </a:r>
            <a:endParaRPr lang="en-US" noProof="0" dirty="0"/>
          </a:p>
        </p:txBody>
      </p:sp>
      <p:sp>
        <p:nvSpPr>
          <p:cNvPr id="6" name="Foliennummernplatzhalter 5"/>
          <p:cNvSpPr>
            <a:spLocks noGrp="1"/>
          </p:cNvSpPr>
          <p:nvPr>
            <p:ph type="sldNum" sz="quarter" idx="4"/>
          </p:nvPr>
        </p:nvSpPr>
        <p:spPr>
          <a:xfrm>
            <a:off x="6096000" y="6456393"/>
            <a:ext cx="384043" cy="144016"/>
          </a:xfrm>
          <a:prstGeom prst="rect">
            <a:avLst/>
          </a:prstGeom>
        </p:spPr>
        <p:txBody>
          <a:bodyPr vert="horz" lIns="72000" tIns="0" rIns="0" bIns="0" rtlCol="0" anchor="ctr"/>
          <a:lstStyle>
            <a:lvl1pPr algn="l">
              <a:defRPr sz="800">
                <a:solidFill>
                  <a:schemeClr val="tx1">
                    <a:lumMod val="65000"/>
                    <a:lumOff val="35000"/>
                  </a:schemeClr>
                </a:solidFill>
              </a:defRPr>
            </a:lvl1pPr>
          </a:lstStyle>
          <a:p>
            <a:fld id="{69C859BB-BF0B-4BDC-BBD4-42B4A100F88B}" type="slidenum">
              <a:rPr lang="de-CH" smtClean="0"/>
              <a:pPr/>
              <a:t>‹#›</a:t>
            </a:fld>
            <a:endParaRPr lang="de-CH" dirty="0"/>
          </a:p>
        </p:txBody>
      </p:sp>
      <p:cxnSp>
        <p:nvCxnSpPr>
          <p:cNvPr id="8" name="Gerade Verbindung 7"/>
          <p:cNvCxnSpPr/>
          <p:nvPr/>
        </p:nvCxnSpPr>
        <p:spPr>
          <a:xfrm>
            <a:off x="6096000" y="6456392"/>
            <a:ext cx="0" cy="144016"/>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14" descr="eth_logo_kurz_pos.eps"/>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10948213" y="6458507"/>
            <a:ext cx="815851" cy="133200"/>
          </a:xfrm>
          <a:prstGeom prst="rect">
            <a:avLst/>
          </a:prstGeom>
          <a:noFill/>
          <a:ln>
            <a:noFill/>
          </a:ln>
        </p:spPr>
      </p:pic>
      <p:pic>
        <p:nvPicPr>
          <p:cNvPr id="11" name="Picture 6" descr="CSCS_2_RGB.eps"/>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352483" y="6302962"/>
            <a:ext cx="1081257" cy="439200"/>
          </a:xfrm>
          <a:prstGeom prst="rect">
            <a:avLst/>
          </a:prstGeom>
          <a:noFill/>
          <a:ln>
            <a:noFill/>
          </a:ln>
        </p:spPr>
      </p:pic>
    </p:spTree>
    <p:extLst>
      <p:ext uri="{BB962C8B-B14F-4D97-AF65-F5344CB8AC3E}">
        <p14:creationId xmlns:p14="http://schemas.microsoft.com/office/powerpoint/2010/main" val="207600732"/>
      </p:ext>
    </p:extLst>
  </p:cSld>
  <p:clrMap bg1="lt1" tx1="dk1" bg2="lt2" tx2="dk2" accent1="accent1" accent2="accent2" accent3="accent3" accent4="accent4" accent5="accent5" accent6="accent6" hlink="hlink" folHlink="folHlink"/>
  <p:sldLayoutIdLst>
    <p:sldLayoutId id="2147483665" r:id="rId1"/>
    <p:sldLayoutId id="2147483671" r:id="rId2"/>
    <p:sldLayoutId id="2147483672" r:id="rId3"/>
    <p:sldLayoutId id="2147483673" r:id="rId4"/>
    <p:sldLayoutId id="2147483662" r:id="rId5"/>
    <p:sldLayoutId id="2147483670" r:id="rId6"/>
    <p:sldLayoutId id="2147483652" r:id="rId7"/>
    <p:sldLayoutId id="2147483654" r:id="rId8"/>
    <p:sldLayoutId id="2147483655" r:id="rId9"/>
    <p:sldLayoutId id="2147483664" r:id="rId10"/>
  </p:sldLayoutIdLst>
  <p:hf hdr="0" dt="0"/>
  <p:txStyles>
    <p:titleStyle>
      <a:lvl1pPr algn="l" defTabSz="914400" rtl="0" eaLnBrk="1" latinLnBrk="0" hangingPunct="1">
        <a:spcBef>
          <a:spcPct val="0"/>
        </a:spcBef>
        <a:buNone/>
        <a:defRPr sz="2600" b="1"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ct val="20000"/>
        </a:spcBef>
        <a:spcAft>
          <a:spcPts val="600"/>
        </a:spcAft>
        <a:buClr>
          <a:srgbClr val="A60B16"/>
        </a:buClr>
        <a:buFont typeface="Wingdings" panose="05000000000000000000" pitchFamily="2" charset="2"/>
        <a:buChar char="§"/>
        <a:defRPr sz="2400" kern="1200">
          <a:solidFill>
            <a:schemeClr val="tx1"/>
          </a:solidFill>
          <a:latin typeface="+mn-lt"/>
          <a:ea typeface="+mn-ea"/>
          <a:cs typeface="+mn-cs"/>
        </a:defRPr>
      </a:lvl1pPr>
      <a:lvl2pPr marL="742950" indent="-285750" algn="l" defTabSz="914400" rtl="0" eaLnBrk="1" latinLnBrk="0" hangingPunct="1">
        <a:spcBef>
          <a:spcPts val="0"/>
        </a:spcBef>
        <a:buClr>
          <a:srgbClr val="A60B16"/>
        </a:buClr>
        <a:buFont typeface="Wingdings" panose="05000000000000000000" pitchFamily="2" charset="2"/>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rgbClr val="A60B16"/>
        </a:buClr>
        <a:buFont typeface="Wingdings" panose="05000000000000000000" pitchFamily="2" charset="2"/>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rgbClr val="A60B16"/>
        </a:buClr>
        <a:buFont typeface="Wingdings" panose="05000000000000000000" pitchFamily="2" charset="2"/>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Clr>
          <a:srgbClr val="A60B16"/>
        </a:buClr>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smtClean="0"/>
              <a:t>Proposal: </a:t>
            </a:r>
            <a:r>
              <a:rPr lang="en-US" dirty="0" err="1" smtClean="0"/>
              <a:t>LHConCRAY</a:t>
            </a:r>
            <a:r>
              <a:rPr lang="en-US" dirty="0" smtClean="0"/>
              <a:t> operations in 2017</a:t>
            </a:r>
            <a:endParaRPr lang="de-CH" dirty="0"/>
          </a:p>
        </p:txBody>
      </p:sp>
      <p:sp>
        <p:nvSpPr>
          <p:cNvPr id="3" name="Untertitel 2"/>
          <p:cNvSpPr>
            <a:spLocks noGrp="1"/>
          </p:cNvSpPr>
          <p:nvPr>
            <p:ph type="subTitle" idx="1"/>
          </p:nvPr>
        </p:nvSpPr>
        <p:spPr/>
        <p:txBody>
          <a:bodyPr/>
          <a:lstStyle/>
          <a:p>
            <a:r>
              <a:rPr lang="en-US" dirty="0" smtClean="0"/>
              <a:t>Pablo Fernandez, Stefano </a:t>
            </a:r>
            <a:r>
              <a:rPr lang="en-US" dirty="0" err="1" smtClean="0"/>
              <a:t>Gorini</a:t>
            </a:r>
            <a:endParaRPr lang="en-US" dirty="0"/>
          </a:p>
          <a:p>
            <a:r>
              <a:rPr lang="en-US" dirty="0" smtClean="0"/>
              <a:t>27</a:t>
            </a:r>
            <a:r>
              <a:rPr lang="en-US" baseline="30000" dirty="0" smtClean="0"/>
              <a:t>th</a:t>
            </a:r>
            <a:r>
              <a:rPr lang="en-US" dirty="0" smtClean="0"/>
              <a:t> January, 2017</a:t>
            </a:r>
            <a:endParaRPr lang="en-US" dirty="0"/>
          </a:p>
        </p:txBody>
      </p:sp>
    </p:spTree>
    <p:extLst>
      <p:ext uri="{BB962C8B-B14F-4D97-AF65-F5344CB8AC3E}">
        <p14:creationId xmlns:p14="http://schemas.microsoft.com/office/powerpoint/2010/main" val="10320414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Scratch</a:t>
            </a:r>
            <a:endParaRPr lang="en-US" dirty="0"/>
          </a:p>
        </p:txBody>
      </p:sp>
      <p:sp>
        <p:nvSpPr>
          <p:cNvPr id="3" name="Content Placeholder 2"/>
          <p:cNvSpPr>
            <a:spLocks noGrp="1"/>
          </p:cNvSpPr>
          <p:nvPr>
            <p:ph idx="1"/>
          </p:nvPr>
        </p:nvSpPr>
        <p:spPr/>
        <p:txBody>
          <a:bodyPr>
            <a:normAutofit/>
          </a:bodyPr>
          <a:lstStyle/>
          <a:p>
            <a:r>
              <a:rPr lang="en-US" dirty="0" smtClean="0"/>
              <a:t>Scratch for </a:t>
            </a:r>
            <a:r>
              <a:rPr lang="en-US" dirty="0" err="1" smtClean="0"/>
              <a:t>CHiPP</a:t>
            </a:r>
            <a:r>
              <a:rPr lang="en-US" dirty="0" smtClean="0"/>
              <a:t> specific needs (large number of files) require a specific (GPFS) Scratch file system that has been recently installed</a:t>
            </a:r>
          </a:p>
          <a:p>
            <a:r>
              <a:rPr lang="en-US" dirty="0" smtClean="0"/>
              <a:t>The current setup should cover the needs until the end of 2018. Afterwards we would have to look for alternatives (CHF 150,000 have been put aside for this purpose in the planning)</a:t>
            </a:r>
          </a:p>
          <a:p>
            <a:pPr lvl="1"/>
            <a:r>
              <a:rPr lang="en-US" dirty="0" smtClean="0"/>
              <a:t>This provision is not part of the Phoenix-only plan, which will render its final resources even smaller</a:t>
            </a:r>
          </a:p>
          <a:p>
            <a:endParaRPr lang="en-US" dirty="0"/>
          </a:p>
        </p:txBody>
      </p:sp>
      <p:sp>
        <p:nvSpPr>
          <p:cNvPr id="4" name="Footer Placeholder 3"/>
          <p:cNvSpPr>
            <a:spLocks noGrp="1"/>
          </p:cNvSpPr>
          <p:nvPr>
            <p:ph type="ftr" sz="quarter" idx="3"/>
          </p:nvPr>
        </p:nvSpPr>
        <p:spPr/>
        <p:txBody>
          <a:bodyPr/>
          <a:lstStyle/>
          <a:p>
            <a:r>
              <a:rPr lang="en-US" noProof="0" smtClean="0"/>
              <a:t>LHConCRAY</a:t>
            </a:r>
            <a:endParaRPr lang="en-US" noProof="0" dirty="0"/>
          </a:p>
        </p:txBody>
      </p:sp>
      <p:sp>
        <p:nvSpPr>
          <p:cNvPr id="6" name="Slide Number Placeholder 5"/>
          <p:cNvSpPr>
            <a:spLocks noGrp="1"/>
          </p:cNvSpPr>
          <p:nvPr>
            <p:ph type="sldNum" sz="quarter" idx="4"/>
          </p:nvPr>
        </p:nvSpPr>
        <p:spPr/>
        <p:txBody>
          <a:bodyPr/>
          <a:lstStyle/>
          <a:p>
            <a:fld id="{69C859BB-BF0B-4BDC-BBD4-42B4A100F88B}" type="slidenum">
              <a:rPr lang="de-CH" smtClean="0"/>
              <a:pPr/>
              <a:t>10</a:t>
            </a:fld>
            <a:endParaRPr lang="de-CH" dirty="0"/>
          </a:p>
        </p:txBody>
      </p:sp>
    </p:spTree>
    <p:extLst>
      <p:ext uri="{BB962C8B-B14F-4D97-AF65-F5344CB8AC3E}">
        <p14:creationId xmlns:p14="http://schemas.microsoft.com/office/powerpoint/2010/main" val="21554809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and Middleware</a:t>
            </a:r>
            <a:endParaRPr lang="en-US" dirty="0"/>
          </a:p>
        </p:txBody>
      </p:sp>
      <p:sp>
        <p:nvSpPr>
          <p:cNvPr id="3" name="Content Placeholder 2"/>
          <p:cNvSpPr>
            <a:spLocks noGrp="1"/>
          </p:cNvSpPr>
          <p:nvPr>
            <p:ph idx="1"/>
          </p:nvPr>
        </p:nvSpPr>
        <p:spPr/>
        <p:txBody>
          <a:bodyPr>
            <a:normAutofit/>
          </a:bodyPr>
          <a:lstStyle/>
          <a:p>
            <a:r>
              <a:rPr lang="en-US" dirty="0" smtClean="0"/>
              <a:t>In order to simplify the purchase and deployment of the different network and middleware HW components, the following services will be grouped into a single entity:</a:t>
            </a:r>
          </a:p>
          <a:p>
            <a:pPr lvl="1"/>
            <a:r>
              <a:rPr lang="en-US" dirty="0" smtClean="0"/>
              <a:t>Network &amp; Internet connectivity, </a:t>
            </a:r>
            <a:r>
              <a:rPr lang="en-US" dirty="0" err="1" smtClean="0"/>
              <a:t>dCache</a:t>
            </a:r>
            <a:r>
              <a:rPr lang="en-US" dirty="0" smtClean="0"/>
              <a:t> service nodes, ARC, </a:t>
            </a:r>
            <a:r>
              <a:rPr lang="en-US" dirty="0" err="1" smtClean="0"/>
              <a:t>VOBOXes</a:t>
            </a:r>
            <a:r>
              <a:rPr lang="en-US" dirty="0" smtClean="0"/>
              <a:t>, ARGUS, BDII, CVMFS, </a:t>
            </a:r>
            <a:r>
              <a:rPr lang="en-US" dirty="0" err="1" smtClean="0"/>
              <a:t>PerfSonar</a:t>
            </a:r>
            <a:r>
              <a:rPr lang="en-US" dirty="0" smtClean="0"/>
              <a:t>, Monitoring, Accounting, Login, Configuration Mgmt.</a:t>
            </a:r>
          </a:p>
          <a:p>
            <a:pPr lvl="1"/>
            <a:r>
              <a:rPr lang="en-US" dirty="0" smtClean="0"/>
              <a:t>The HW costs for this entity is estimated to be CHF 40,000 per year</a:t>
            </a:r>
          </a:p>
          <a:p>
            <a:r>
              <a:rPr lang="en-US" dirty="0" smtClean="0"/>
              <a:t>These services would be scaled up considering today’s requirements and the foreseen growth, included in the price</a:t>
            </a:r>
          </a:p>
          <a:p>
            <a:r>
              <a:rPr lang="en-US" dirty="0" smtClean="0"/>
              <a:t>New services can be requested and agreed upon at any later moment</a:t>
            </a:r>
          </a:p>
          <a:p>
            <a:endParaRPr lang="en-US" dirty="0" smtClean="0"/>
          </a:p>
        </p:txBody>
      </p:sp>
      <p:sp>
        <p:nvSpPr>
          <p:cNvPr id="4" name="Footer Placeholder 3"/>
          <p:cNvSpPr>
            <a:spLocks noGrp="1"/>
          </p:cNvSpPr>
          <p:nvPr>
            <p:ph type="ftr" sz="quarter" idx="3"/>
          </p:nvPr>
        </p:nvSpPr>
        <p:spPr/>
        <p:txBody>
          <a:bodyPr/>
          <a:lstStyle/>
          <a:p>
            <a:r>
              <a:rPr lang="en-US" noProof="0" smtClean="0"/>
              <a:t>LHConCRAY</a:t>
            </a:r>
            <a:endParaRPr lang="en-US" noProof="0" dirty="0"/>
          </a:p>
        </p:txBody>
      </p:sp>
      <p:sp>
        <p:nvSpPr>
          <p:cNvPr id="6" name="Slide Number Placeholder 5"/>
          <p:cNvSpPr>
            <a:spLocks noGrp="1"/>
          </p:cNvSpPr>
          <p:nvPr>
            <p:ph type="sldNum" sz="quarter" idx="4"/>
          </p:nvPr>
        </p:nvSpPr>
        <p:spPr/>
        <p:txBody>
          <a:bodyPr/>
          <a:lstStyle/>
          <a:p>
            <a:fld id="{69C859BB-BF0B-4BDC-BBD4-42B4A100F88B}" type="slidenum">
              <a:rPr lang="de-CH" smtClean="0"/>
              <a:pPr/>
              <a:t>11</a:t>
            </a:fld>
            <a:endParaRPr lang="de-CH" dirty="0"/>
          </a:p>
        </p:txBody>
      </p:sp>
    </p:spTree>
    <p:extLst>
      <p:ext uri="{BB962C8B-B14F-4D97-AF65-F5344CB8AC3E}">
        <p14:creationId xmlns:p14="http://schemas.microsoft.com/office/powerpoint/2010/main" val="5937967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Phoenix maintenance costs</a:t>
            </a:r>
            <a:endParaRPr lang="en-US" dirty="0"/>
          </a:p>
        </p:txBody>
      </p:sp>
      <p:sp>
        <p:nvSpPr>
          <p:cNvPr id="3" name="Content Placeholder 2"/>
          <p:cNvSpPr>
            <a:spLocks noGrp="1"/>
          </p:cNvSpPr>
          <p:nvPr>
            <p:ph idx="1"/>
          </p:nvPr>
        </p:nvSpPr>
        <p:spPr/>
        <p:txBody>
          <a:bodyPr>
            <a:normAutofit/>
          </a:bodyPr>
          <a:lstStyle/>
          <a:p>
            <a:r>
              <a:rPr lang="en-US" dirty="0" smtClean="0"/>
              <a:t>Phoenix needs to be maintained and operational while in operation (April 2019)</a:t>
            </a:r>
          </a:p>
          <a:p>
            <a:pPr lvl="1"/>
            <a:r>
              <a:rPr lang="en-US" dirty="0" smtClean="0"/>
              <a:t>Costs are estimated to be CHF 50,000 in 2017 and CHF 30,000 in 2018</a:t>
            </a:r>
          </a:p>
          <a:p>
            <a:pPr lvl="1"/>
            <a:r>
              <a:rPr lang="en-US" dirty="0" smtClean="0"/>
              <a:t>Mostly to cover GPFS licenses and necessary HW renewal, to be as compatible with the new setup as possible</a:t>
            </a:r>
            <a:endParaRPr lang="en-US" dirty="0"/>
          </a:p>
        </p:txBody>
      </p:sp>
      <p:sp>
        <p:nvSpPr>
          <p:cNvPr id="4" name="Footer Placeholder 3"/>
          <p:cNvSpPr>
            <a:spLocks noGrp="1"/>
          </p:cNvSpPr>
          <p:nvPr>
            <p:ph type="ftr" sz="quarter" idx="3"/>
          </p:nvPr>
        </p:nvSpPr>
        <p:spPr/>
        <p:txBody>
          <a:bodyPr/>
          <a:lstStyle/>
          <a:p>
            <a:r>
              <a:rPr lang="en-US" noProof="0" smtClean="0"/>
              <a:t>LHConCRAY</a:t>
            </a:r>
            <a:endParaRPr lang="en-US" noProof="0" dirty="0"/>
          </a:p>
        </p:txBody>
      </p:sp>
      <p:sp>
        <p:nvSpPr>
          <p:cNvPr id="6" name="Slide Number Placeholder 5"/>
          <p:cNvSpPr>
            <a:spLocks noGrp="1"/>
          </p:cNvSpPr>
          <p:nvPr>
            <p:ph type="sldNum" sz="quarter" idx="4"/>
          </p:nvPr>
        </p:nvSpPr>
        <p:spPr/>
        <p:txBody>
          <a:bodyPr/>
          <a:lstStyle/>
          <a:p>
            <a:fld id="{69C859BB-BF0B-4BDC-BBD4-42B4A100F88B}" type="slidenum">
              <a:rPr lang="de-CH" smtClean="0"/>
              <a:pPr/>
              <a:t>12</a:t>
            </a:fld>
            <a:endParaRPr lang="de-CH" dirty="0"/>
          </a:p>
        </p:txBody>
      </p:sp>
    </p:spTree>
    <p:extLst>
      <p:ext uri="{BB962C8B-B14F-4D97-AF65-F5344CB8AC3E}">
        <p14:creationId xmlns:p14="http://schemas.microsoft.com/office/powerpoint/2010/main" val="41927710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Previous Questions</a:t>
            </a:r>
            <a:endParaRPr lang="en-US" dirty="0"/>
          </a:p>
        </p:txBody>
      </p:sp>
    </p:spTree>
    <p:extLst>
      <p:ext uri="{BB962C8B-B14F-4D97-AF65-F5344CB8AC3E}">
        <p14:creationId xmlns:p14="http://schemas.microsoft.com/office/powerpoint/2010/main" val="35595492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Questions (to be addressed after entering production)</a:t>
            </a:r>
            <a:endParaRPr lang="en-US" dirty="0"/>
          </a:p>
        </p:txBody>
      </p:sp>
      <p:sp>
        <p:nvSpPr>
          <p:cNvPr id="3" name="Content Placeholder 2"/>
          <p:cNvSpPr>
            <a:spLocks noGrp="1"/>
          </p:cNvSpPr>
          <p:nvPr>
            <p:ph idx="1"/>
          </p:nvPr>
        </p:nvSpPr>
        <p:spPr/>
        <p:txBody>
          <a:bodyPr>
            <a:normAutofit lnSpcReduction="10000"/>
          </a:bodyPr>
          <a:lstStyle/>
          <a:p>
            <a:r>
              <a:rPr lang="en-US" dirty="0" smtClean="0"/>
              <a:t>Define the right size of node. Does 128 GB RAM/node make sense? Should we go to 256? Mixed mode (part 128, part 256)?</a:t>
            </a:r>
          </a:p>
          <a:p>
            <a:pPr lvl="1"/>
            <a:r>
              <a:rPr lang="en-US" dirty="0" smtClean="0">
                <a:solidFill>
                  <a:srgbClr val="00B050"/>
                </a:solidFill>
              </a:rPr>
              <a:t>128 GB seems to be a good balance</a:t>
            </a:r>
          </a:p>
          <a:p>
            <a:r>
              <a:rPr lang="en-US" dirty="0" smtClean="0"/>
              <a:t>What is the effect of </a:t>
            </a:r>
            <a:r>
              <a:rPr lang="en-US" dirty="0" err="1" smtClean="0"/>
              <a:t>DataWarp</a:t>
            </a:r>
            <a:r>
              <a:rPr lang="en-US" dirty="0" smtClean="0"/>
              <a:t>? (separate project?)</a:t>
            </a:r>
          </a:p>
          <a:p>
            <a:pPr lvl="1"/>
            <a:r>
              <a:rPr lang="en-US" dirty="0" smtClean="0"/>
              <a:t>Can we reduce the costs? </a:t>
            </a:r>
            <a:r>
              <a:rPr lang="en-US" dirty="0" smtClean="0">
                <a:solidFill>
                  <a:srgbClr val="00B050"/>
                </a:solidFill>
              </a:rPr>
              <a:t>Needs more investigation</a:t>
            </a:r>
          </a:p>
          <a:p>
            <a:pPr lvl="1"/>
            <a:r>
              <a:rPr lang="en-US" dirty="0" smtClean="0"/>
              <a:t>Could host CVMFS file system. </a:t>
            </a:r>
            <a:r>
              <a:rPr lang="en-US" dirty="0" smtClean="0">
                <a:solidFill>
                  <a:srgbClr val="00B050"/>
                </a:solidFill>
              </a:rPr>
              <a:t>Tested, but it’s okay outside</a:t>
            </a:r>
          </a:p>
          <a:p>
            <a:pPr lvl="1"/>
            <a:r>
              <a:rPr lang="en-US" dirty="0" smtClean="0"/>
              <a:t>Can provide swap space. </a:t>
            </a:r>
            <a:r>
              <a:rPr lang="en-US" dirty="0" smtClean="0">
                <a:solidFill>
                  <a:srgbClr val="00B050"/>
                </a:solidFill>
              </a:rPr>
              <a:t>Done, works well</a:t>
            </a:r>
            <a:r>
              <a:rPr lang="en-US" dirty="0" smtClean="0"/>
              <a:t>.</a:t>
            </a:r>
          </a:p>
          <a:p>
            <a:pPr lvl="1"/>
            <a:r>
              <a:rPr lang="en-US" dirty="0" smtClean="0"/>
              <a:t>Could replace the need for a powerful Scratch FS. </a:t>
            </a:r>
            <a:r>
              <a:rPr lang="en-US" dirty="0" smtClean="0">
                <a:solidFill>
                  <a:srgbClr val="00B050"/>
                </a:solidFill>
              </a:rPr>
              <a:t>Needs more investigation</a:t>
            </a:r>
            <a:r>
              <a:rPr lang="en-US" dirty="0" smtClean="0"/>
              <a:t>.</a:t>
            </a:r>
          </a:p>
          <a:p>
            <a:pPr lvl="1"/>
            <a:r>
              <a:rPr lang="en-US" dirty="0" smtClean="0"/>
              <a:t>Could accelerate I/O for analysis. </a:t>
            </a:r>
            <a:r>
              <a:rPr lang="en-US" dirty="0" smtClean="0">
                <a:solidFill>
                  <a:srgbClr val="00B050"/>
                </a:solidFill>
              </a:rPr>
              <a:t>Needs more investigation</a:t>
            </a:r>
          </a:p>
          <a:p>
            <a:r>
              <a:rPr lang="en-US" dirty="0" smtClean="0"/>
              <a:t>What are the scalability constrains?</a:t>
            </a:r>
          </a:p>
          <a:p>
            <a:pPr lvl="1"/>
            <a:r>
              <a:rPr lang="en-US" dirty="0" smtClean="0"/>
              <a:t>What could be the maximal size of the </a:t>
            </a:r>
            <a:r>
              <a:rPr lang="en-US" dirty="0" err="1" smtClean="0"/>
              <a:t>CHiPP</a:t>
            </a:r>
            <a:r>
              <a:rPr lang="en-US" dirty="0" smtClean="0"/>
              <a:t> allocation on Piz </a:t>
            </a:r>
            <a:r>
              <a:rPr lang="en-US" dirty="0" err="1" smtClean="0"/>
              <a:t>Daint</a:t>
            </a:r>
            <a:r>
              <a:rPr lang="en-US" dirty="0" smtClean="0"/>
              <a:t>? </a:t>
            </a:r>
            <a:r>
              <a:rPr lang="en-US" dirty="0" smtClean="0">
                <a:solidFill>
                  <a:srgbClr val="00B050"/>
                </a:solidFill>
              </a:rPr>
              <a:t>We should be able to fit the needed capacity (~220 nodes)</a:t>
            </a:r>
          </a:p>
          <a:p>
            <a:pPr lvl="1"/>
            <a:r>
              <a:rPr lang="en-US" dirty="0" smtClean="0"/>
              <a:t>Are there bottlenecks? How do we address them? </a:t>
            </a:r>
            <a:r>
              <a:rPr lang="en-US" dirty="0" smtClean="0">
                <a:solidFill>
                  <a:srgbClr val="00B050"/>
                </a:solidFill>
              </a:rPr>
              <a:t>5 DVS seems to be the main constraint, may be solved with </a:t>
            </a:r>
            <a:r>
              <a:rPr lang="en-US" dirty="0" err="1" smtClean="0">
                <a:solidFill>
                  <a:srgbClr val="00B050"/>
                </a:solidFill>
              </a:rPr>
              <a:t>DataWarp</a:t>
            </a:r>
            <a:r>
              <a:rPr lang="en-US" dirty="0" smtClean="0">
                <a:solidFill>
                  <a:srgbClr val="00B050"/>
                </a:solidFill>
              </a:rPr>
              <a:t> (or by </a:t>
            </a:r>
            <a:r>
              <a:rPr lang="en-US" smtClean="0">
                <a:solidFill>
                  <a:srgbClr val="00B050"/>
                </a:solidFill>
              </a:rPr>
              <a:t>increasing the number of DVS nodes)</a:t>
            </a:r>
            <a:endParaRPr lang="en-US" dirty="0" smtClean="0">
              <a:solidFill>
                <a:srgbClr val="00B050"/>
              </a:solidFill>
            </a:endParaRPr>
          </a:p>
          <a:p>
            <a:pPr lvl="1"/>
            <a:r>
              <a:rPr lang="en-US" dirty="0" smtClean="0"/>
              <a:t>What is the maximal number of jobs in the queue that can be managed? </a:t>
            </a:r>
            <a:r>
              <a:rPr lang="en-US" dirty="0" smtClean="0">
                <a:solidFill>
                  <a:srgbClr val="00B050"/>
                </a:solidFill>
              </a:rPr>
              <a:t>Just introduced some changes that should make it much better</a:t>
            </a:r>
          </a:p>
        </p:txBody>
      </p:sp>
      <p:sp>
        <p:nvSpPr>
          <p:cNvPr id="4" name="Footer Placeholder 3"/>
          <p:cNvSpPr>
            <a:spLocks noGrp="1"/>
          </p:cNvSpPr>
          <p:nvPr>
            <p:ph type="ftr" sz="quarter" idx="3"/>
          </p:nvPr>
        </p:nvSpPr>
        <p:spPr/>
        <p:txBody>
          <a:bodyPr/>
          <a:lstStyle/>
          <a:p>
            <a:r>
              <a:rPr lang="en-US" noProof="0" smtClean="0"/>
              <a:t>LHConCRAY</a:t>
            </a:r>
            <a:endParaRPr lang="en-US" noProof="0" dirty="0"/>
          </a:p>
        </p:txBody>
      </p:sp>
      <p:sp>
        <p:nvSpPr>
          <p:cNvPr id="6" name="Slide Number Placeholder 5"/>
          <p:cNvSpPr>
            <a:spLocks noGrp="1"/>
          </p:cNvSpPr>
          <p:nvPr>
            <p:ph type="sldNum" sz="quarter" idx="4"/>
          </p:nvPr>
        </p:nvSpPr>
        <p:spPr/>
        <p:txBody>
          <a:bodyPr/>
          <a:lstStyle/>
          <a:p>
            <a:fld id="{69C859BB-BF0B-4BDC-BBD4-42B4A100F88B}" type="slidenum">
              <a:rPr lang="de-CH" smtClean="0"/>
              <a:pPr/>
              <a:t>14</a:t>
            </a:fld>
            <a:endParaRPr lang="de-CH" dirty="0"/>
          </a:p>
        </p:txBody>
      </p:sp>
    </p:spTree>
    <p:extLst>
      <p:ext uri="{BB962C8B-B14F-4D97-AF65-F5344CB8AC3E}">
        <p14:creationId xmlns:p14="http://schemas.microsoft.com/office/powerpoint/2010/main" val="14053452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smtClean="0"/>
              <a:t>Thank you for your attention.</a:t>
            </a:r>
            <a:endParaRPr lang="en-US" dirty="0"/>
          </a:p>
        </p:txBody>
      </p:sp>
    </p:spTree>
    <p:extLst>
      <p:ext uri="{BB962C8B-B14F-4D97-AF65-F5344CB8AC3E}">
        <p14:creationId xmlns:p14="http://schemas.microsoft.com/office/powerpoint/2010/main" val="13764102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Introduction</a:t>
            </a:r>
            <a:endParaRPr lang="en-US" dirty="0"/>
          </a:p>
        </p:txBody>
      </p:sp>
      <p:sp>
        <p:nvSpPr>
          <p:cNvPr id="3" name="Content Placeholder 2"/>
          <p:cNvSpPr>
            <a:spLocks noGrp="1"/>
          </p:cNvSpPr>
          <p:nvPr>
            <p:ph idx="1"/>
          </p:nvPr>
        </p:nvSpPr>
        <p:spPr/>
        <p:txBody>
          <a:bodyPr/>
          <a:lstStyle/>
          <a:p>
            <a:r>
              <a:rPr lang="en-US" dirty="0" err="1" smtClean="0"/>
              <a:t>CHiPP</a:t>
            </a:r>
            <a:r>
              <a:rPr lang="en-US" dirty="0" smtClean="0"/>
              <a:t> and CSCS have dedicated significant efforts, during the last 2 years, to migrate and test regular Tier2 workflows into CRAY hardware</a:t>
            </a:r>
          </a:p>
          <a:p>
            <a:r>
              <a:rPr lang="en-US" dirty="0" smtClean="0"/>
              <a:t>In 2 months (beginning of December) CCSB </a:t>
            </a:r>
            <a:r>
              <a:rPr lang="en-US" dirty="0" smtClean="0"/>
              <a:t>should choose </a:t>
            </a:r>
            <a:r>
              <a:rPr lang="en-US" dirty="0" smtClean="0"/>
              <a:t>whether </a:t>
            </a:r>
            <a:r>
              <a:rPr lang="en-US" dirty="0" smtClean="0"/>
              <a:t>to go into production with Cray shared resources (</a:t>
            </a:r>
            <a:r>
              <a:rPr lang="en-US" dirty="0" err="1" smtClean="0"/>
              <a:t>LHConCRAY</a:t>
            </a:r>
            <a:r>
              <a:rPr lang="en-US" dirty="0" smtClean="0"/>
              <a:t>)</a:t>
            </a:r>
            <a:endParaRPr lang="en-US" dirty="0" smtClean="0"/>
          </a:p>
          <a:p>
            <a:pPr lvl="1"/>
            <a:r>
              <a:rPr lang="en-US" dirty="0" smtClean="0"/>
              <a:t>If </a:t>
            </a:r>
            <a:r>
              <a:rPr lang="en-US" dirty="0" smtClean="0">
                <a:solidFill>
                  <a:srgbClr val="92D050"/>
                </a:solidFill>
              </a:rPr>
              <a:t>yes</a:t>
            </a:r>
            <a:r>
              <a:rPr lang="en-US" dirty="0" smtClean="0"/>
              <a:t>: Move from “Project” to “Operational” mode</a:t>
            </a:r>
          </a:p>
          <a:p>
            <a:pPr lvl="1"/>
            <a:r>
              <a:rPr lang="en-US" dirty="0" smtClean="0"/>
              <a:t>If </a:t>
            </a:r>
            <a:r>
              <a:rPr lang="en-US" dirty="0" smtClean="0">
                <a:solidFill>
                  <a:schemeClr val="bg2"/>
                </a:solidFill>
              </a:rPr>
              <a:t>no</a:t>
            </a:r>
            <a:r>
              <a:rPr lang="en-US" dirty="0" smtClean="0"/>
              <a:t>: Suspend the project until at least 2020</a:t>
            </a:r>
          </a:p>
          <a:p>
            <a:pPr marL="0" indent="0">
              <a:buNone/>
            </a:pPr>
            <a:endParaRPr lang="en-US" dirty="0" smtClean="0"/>
          </a:p>
          <a:p>
            <a:pPr marL="0" indent="0">
              <a:buNone/>
            </a:pPr>
            <a:r>
              <a:rPr lang="en-US" dirty="0" smtClean="0"/>
              <a:t>This document describes </a:t>
            </a:r>
            <a:r>
              <a:rPr lang="en-US" dirty="0" smtClean="0"/>
              <a:t>the financial overview until the end of 2020.</a:t>
            </a:r>
          </a:p>
        </p:txBody>
      </p:sp>
      <p:sp>
        <p:nvSpPr>
          <p:cNvPr id="4" name="Footer Placeholder 3"/>
          <p:cNvSpPr>
            <a:spLocks noGrp="1"/>
          </p:cNvSpPr>
          <p:nvPr>
            <p:ph type="ftr" sz="quarter" idx="3"/>
          </p:nvPr>
        </p:nvSpPr>
        <p:spPr/>
        <p:txBody>
          <a:bodyPr/>
          <a:lstStyle/>
          <a:p>
            <a:r>
              <a:rPr lang="en-US" noProof="0" smtClean="0"/>
              <a:t>LHConCRAY</a:t>
            </a:r>
            <a:endParaRPr lang="en-US" noProof="0" dirty="0"/>
          </a:p>
        </p:txBody>
      </p:sp>
      <p:sp>
        <p:nvSpPr>
          <p:cNvPr id="6" name="Slide Number Placeholder 5"/>
          <p:cNvSpPr>
            <a:spLocks noGrp="1"/>
          </p:cNvSpPr>
          <p:nvPr>
            <p:ph type="sldNum" sz="quarter" idx="4"/>
          </p:nvPr>
        </p:nvSpPr>
        <p:spPr/>
        <p:txBody>
          <a:bodyPr/>
          <a:lstStyle/>
          <a:p>
            <a:fld id="{69C859BB-BF0B-4BDC-BBD4-42B4A100F88B}" type="slidenum">
              <a:rPr lang="de-CH" smtClean="0"/>
              <a:pPr/>
              <a:t>2</a:t>
            </a:fld>
            <a:endParaRPr lang="de-CH" dirty="0"/>
          </a:p>
        </p:txBody>
      </p:sp>
    </p:spTree>
    <p:extLst>
      <p:ext uri="{BB962C8B-B14F-4D97-AF65-F5344CB8AC3E}">
        <p14:creationId xmlns:p14="http://schemas.microsoft.com/office/powerpoint/2010/main" val="22407340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in “Services” Model</a:t>
            </a:r>
            <a:endParaRPr lang="en-US" dirty="0"/>
          </a:p>
        </p:txBody>
      </p:sp>
      <p:sp>
        <p:nvSpPr>
          <p:cNvPr id="3" name="Content Placeholder 2"/>
          <p:cNvSpPr>
            <a:spLocks noGrp="1"/>
          </p:cNvSpPr>
          <p:nvPr>
            <p:ph idx="1"/>
          </p:nvPr>
        </p:nvSpPr>
        <p:spPr/>
        <p:txBody>
          <a:bodyPr>
            <a:normAutofit lnSpcReduction="10000"/>
          </a:bodyPr>
          <a:lstStyle/>
          <a:p>
            <a:r>
              <a:rPr lang="en-US" dirty="0" smtClean="0"/>
              <a:t>The current working model is based on direct (exposed) HW investments </a:t>
            </a:r>
          </a:p>
          <a:p>
            <a:r>
              <a:rPr lang="en-US" dirty="0" smtClean="0"/>
              <a:t>Moving </a:t>
            </a:r>
            <a:r>
              <a:rPr lang="en-US" dirty="0"/>
              <a:t>into shared resources means </a:t>
            </a:r>
            <a:r>
              <a:rPr lang="en-US" dirty="0" smtClean="0"/>
              <a:t>changing </a:t>
            </a:r>
            <a:r>
              <a:rPr lang="en-US" dirty="0"/>
              <a:t>the current service </a:t>
            </a:r>
            <a:r>
              <a:rPr lang="en-US" dirty="0" smtClean="0"/>
              <a:t>model:</a:t>
            </a:r>
          </a:p>
          <a:p>
            <a:pPr lvl="1"/>
            <a:r>
              <a:rPr lang="en-US" dirty="0" smtClean="0"/>
              <a:t>Up to now </a:t>
            </a:r>
            <a:r>
              <a:rPr lang="en-US" dirty="0" err="1" smtClean="0"/>
              <a:t>CHiPP</a:t>
            </a:r>
            <a:r>
              <a:rPr lang="en-US" dirty="0" smtClean="0"/>
              <a:t> was taking decisions about how to invest in a dedicated infrastructure,</a:t>
            </a:r>
          </a:p>
          <a:p>
            <a:pPr lvl="1"/>
            <a:r>
              <a:rPr lang="en-US" dirty="0"/>
              <a:t>I</a:t>
            </a:r>
            <a:r>
              <a:rPr lang="en-US" dirty="0" smtClean="0"/>
              <a:t>n future </a:t>
            </a:r>
            <a:r>
              <a:rPr lang="en-US" dirty="0" err="1" smtClean="0"/>
              <a:t>CHiPP</a:t>
            </a:r>
            <a:r>
              <a:rPr lang="en-US" dirty="0" smtClean="0"/>
              <a:t> would decide about buying shares of a generic infrastructure provisioned by CSCS.</a:t>
            </a:r>
          </a:p>
          <a:p>
            <a:r>
              <a:rPr lang="en-US" dirty="0" smtClean="0"/>
              <a:t>Each resource provided by CSCS will have a well-defined price tag</a:t>
            </a:r>
          </a:p>
          <a:p>
            <a:pPr lvl="1"/>
            <a:r>
              <a:rPr lang="en-US" dirty="0" smtClean="0"/>
              <a:t>X CHF per node-hour</a:t>
            </a:r>
          </a:p>
          <a:p>
            <a:pPr lvl="1"/>
            <a:r>
              <a:rPr lang="en-US" dirty="0" smtClean="0"/>
              <a:t>Y CHF per TB and year</a:t>
            </a:r>
          </a:p>
          <a:p>
            <a:pPr lvl="1"/>
            <a:r>
              <a:rPr lang="en-US" dirty="0" smtClean="0"/>
              <a:t>Z CHF per year for well-defined middleware services</a:t>
            </a:r>
            <a:endParaRPr lang="en-US" dirty="0"/>
          </a:p>
          <a:p>
            <a:r>
              <a:rPr lang="en-US" dirty="0" smtClean="0"/>
              <a:t>This transition of model needs to happen smoothly and ensure continuity</a:t>
            </a:r>
          </a:p>
          <a:p>
            <a:r>
              <a:rPr lang="en-US" dirty="0" smtClean="0"/>
              <a:t>Details (such as prices, quantities, </a:t>
            </a:r>
            <a:r>
              <a:rPr lang="en-US" dirty="0" err="1" smtClean="0"/>
              <a:t>QoS</a:t>
            </a:r>
            <a:r>
              <a:rPr lang="en-US" dirty="0" smtClean="0"/>
              <a:t>) of the offered service have to be agreed between </a:t>
            </a:r>
            <a:r>
              <a:rPr lang="en-US" dirty="0" err="1" smtClean="0"/>
              <a:t>CHiPP</a:t>
            </a:r>
            <a:r>
              <a:rPr lang="en-US" dirty="0" smtClean="0"/>
              <a:t> and CSCS</a:t>
            </a:r>
          </a:p>
          <a:p>
            <a:pPr lvl="1"/>
            <a:r>
              <a:rPr lang="en-US" dirty="0" smtClean="0"/>
              <a:t>FTE’s will still be accounted for separately for convenience, but included in the general service offering</a:t>
            </a:r>
          </a:p>
          <a:p>
            <a:endParaRPr lang="en-US" dirty="0"/>
          </a:p>
        </p:txBody>
      </p:sp>
      <p:sp>
        <p:nvSpPr>
          <p:cNvPr id="4" name="Footer Placeholder 3"/>
          <p:cNvSpPr>
            <a:spLocks noGrp="1"/>
          </p:cNvSpPr>
          <p:nvPr>
            <p:ph type="ftr" sz="quarter" idx="3"/>
          </p:nvPr>
        </p:nvSpPr>
        <p:spPr/>
        <p:txBody>
          <a:bodyPr/>
          <a:lstStyle/>
          <a:p>
            <a:r>
              <a:rPr lang="en-US" noProof="0" smtClean="0"/>
              <a:t>LHConCRAY</a:t>
            </a:r>
            <a:endParaRPr lang="en-US" noProof="0" dirty="0"/>
          </a:p>
        </p:txBody>
      </p:sp>
      <p:sp>
        <p:nvSpPr>
          <p:cNvPr id="6" name="Slide Number Placeholder 5"/>
          <p:cNvSpPr>
            <a:spLocks noGrp="1"/>
          </p:cNvSpPr>
          <p:nvPr>
            <p:ph type="sldNum" sz="quarter" idx="4"/>
          </p:nvPr>
        </p:nvSpPr>
        <p:spPr/>
        <p:txBody>
          <a:bodyPr/>
          <a:lstStyle/>
          <a:p>
            <a:fld id="{69C859BB-BF0B-4BDC-BBD4-42B4A100F88B}" type="slidenum">
              <a:rPr lang="de-CH" smtClean="0"/>
              <a:pPr/>
              <a:t>3</a:t>
            </a:fld>
            <a:endParaRPr lang="de-CH" dirty="0"/>
          </a:p>
        </p:txBody>
      </p:sp>
    </p:spTree>
    <p:extLst>
      <p:ext uri="{BB962C8B-B14F-4D97-AF65-F5344CB8AC3E}">
        <p14:creationId xmlns:p14="http://schemas.microsoft.com/office/powerpoint/2010/main" val="27112947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Resource Planning</a:t>
            </a:r>
            <a:endParaRPr lang="en-US" dirty="0"/>
          </a:p>
        </p:txBody>
      </p:sp>
    </p:spTree>
    <p:extLst>
      <p:ext uri="{BB962C8B-B14F-4D97-AF65-F5344CB8AC3E}">
        <p14:creationId xmlns:p14="http://schemas.microsoft.com/office/powerpoint/2010/main" val="8989510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Concept</a:t>
            </a:r>
            <a:endParaRPr lang="en-US" dirty="0"/>
          </a:p>
        </p:txBody>
      </p:sp>
      <p:sp>
        <p:nvSpPr>
          <p:cNvPr id="3" name="Content Placeholder 2"/>
          <p:cNvSpPr>
            <a:spLocks noGrp="1"/>
          </p:cNvSpPr>
          <p:nvPr>
            <p:ph idx="1"/>
          </p:nvPr>
        </p:nvSpPr>
        <p:spPr/>
        <p:txBody>
          <a:bodyPr>
            <a:normAutofit/>
          </a:bodyPr>
          <a:lstStyle/>
          <a:p>
            <a:r>
              <a:rPr lang="en-US" dirty="0" smtClean="0"/>
              <a:t>The growth growth of resources will be provided using shared resources at CSCS</a:t>
            </a:r>
          </a:p>
          <a:p>
            <a:r>
              <a:rPr lang="en-US" dirty="0" smtClean="0"/>
              <a:t>In general move from “HW investment mode” to “paying for services”</a:t>
            </a:r>
          </a:p>
          <a:p>
            <a:pPr lvl="1"/>
            <a:r>
              <a:rPr lang="en-US" dirty="0" smtClean="0"/>
              <a:t>Compute</a:t>
            </a:r>
          </a:p>
          <a:p>
            <a:pPr lvl="2"/>
            <a:r>
              <a:rPr lang="en-US" dirty="0" smtClean="0"/>
              <a:t>Dedicated number of nodes</a:t>
            </a:r>
          </a:p>
          <a:p>
            <a:pPr lvl="2"/>
            <a:r>
              <a:rPr lang="en-US" dirty="0" smtClean="0"/>
              <a:t>Resources will be charged whether they are being used or not, including downtimes</a:t>
            </a:r>
          </a:p>
          <a:p>
            <a:pPr lvl="1"/>
            <a:r>
              <a:rPr lang="en-US" dirty="0" smtClean="0"/>
              <a:t>Storage</a:t>
            </a:r>
          </a:p>
          <a:p>
            <a:pPr lvl="2"/>
            <a:r>
              <a:rPr lang="en-US" dirty="0" smtClean="0"/>
              <a:t>Allocation of disk space via the SAN (as today)</a:t>
            </a:r>
          </a:p>
          <a:p>
            <a:r>
              <a:rPr lang="en-US" dirty="0" smtClean="0"/>
              <a:t>CHIPP funding will be used to pay operational costs including HW investments, maintenance and personnel. Costs for electricity &amp; cooling are covered by ETH</a:t>
            </a:r>
          </a:p>
          <a:p>
            <a:pPr lvl="1"/>
            <a:r>
              <a:rPr lang="en-US" dirty="0" smtClean="0"/>
              <a:t>The costs for services will be subtracted from the global </a:t>
            </a:r>
            <a:r>
              <a:rPr lang="en-US" dirty="0" err="1" smtClean="0"/>
              <a:t>CHiPP</a:t>
            </a:r>
            <a:r>
              <a:rPr lang="en-US" dirty="0" smtClean="0"/>
              <a:t> funds on a yearly basis</a:t>
            </a:r>
          </a:p>
        </p:txBody>
      </p:sp>
      <p:sp>
        <p:nvSpPr>
          <p:cNvPr id="4" name="Footer Placeholder 3"/>
          <p:cNvSpPr>
            <a:spLocks noGrp="1"/>
          </p:cNvSpPr>
          <p:nvPr>
            <p:ph type="ftr" sz="quarter" idx="3"/>
          </p:nvPr>
        </p:nvSpPr>
        <p:spPr/>
        <p:txBody>
          <a:bodyPr/>
          <a:lstStyle/>
          <a:p>
            <a:r>
              <a:rPr lang="en-US" noProof="0" smtClean="0"/>
              <a:t>LHConCRAY</a:t>
            </a:r>
            <a:endParaRPr lang="en-US" noProof="0" dirty="0"/>
          </a:p>
        </p:txBody>
      </p:sp>
      <p:sp>
        <p:nvSpPr>
          <p:cNvPr id="6" name="Slide Number Placeholder 5"/>
          <p:cNvSpPr>
            <a:spLocks noGrp="1"/>
          </p:cNvSpPr>
          <p:nvPr>
            <p:ph type="sldNum" sz="quarter" idx="4"/>
          </p:nvPr>
        </p:nvSpPr>
        <p:spPr/>
        <p:txBody>
          <a:bodyPr/>
          <a:lstStyle/>
          <a:p>
            <a:fld id="{69C859BB-BF0B-4BDC-BBD4-42B4A100F88B}" type="slidenum">
              <a:rPr lang="de-CH" smtClean="0"/>
              <a:pPr/>
              <a:t>5</a:t>
            </a:fld>
            <a:endParaRPr lang="de-CH" dirty="0"/>
          </a:p>
        </p:txBody>
      </p:sp>
    </p:spTree>
    <p:extLst>
      <p:ext uri="{BB962C8B-B14F-4D97-AF65-F5344CB8AC3E}">
        <p14:creationId xmlns:p14="http://schemas.microsoft.com/office/powerpoint/2010/main" val="26712697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Computing Resources Growth (2018-2020)</a:t>
            </a:r>
            <a:endParaRPr lang="en-US" dirty="0"/>
          </a:p>
        </p:txBody>
      </p:sp>
      <p:sp>
        <p:nvSpPr>
          <p:cNvPr id="3" name="Content Placeholder 2"/>
          <p:cNvSpPr>
            <a:spLocks noGrp="1"/>
          </p:cNvSpPr>
          <p:nvPr>
            <p:ph idx="1"/>
          </p:nvPr>
        </p:nvSpPr>
        <p:spPr>
          <a:xfrm>
            <a:off x="431800" y="2132856"/>
            <a:ext cx="4944120" cy="4094908"/>
          </a:xfrm>
        </p:spPr>
        <p:txBody>
          <a:bodyPr>
            <a:normAutofit fontScale="85000" lnSpcReduction="10000"/>
          </a:bodyPr>
          <a:lstStyle/>
          <a:p>
            <a:r>
              <a:rPr lang="en-US" dirty="0" smtClean="0"/>
              <a:t>Values by April of each year (compute pledges are 10% lower of installed capacity, not defined for 2020 yet)</a:t>
            </a:r>
          </a:p>
          <a:p>
            <a:r>
              <a:rPr lang="en-US" dirty="0" smtClean="0"/>
              <a:t>Numbers show the </a:t>
            </a:r>
            <a:r>
              <a:rPr lang="en-US" b="1" dirty="0" smtClean="0"/>
              <a:t>maximum</a:t>
            </a:r>
            <a:r>
              <a:rPr lang="en-US" dirty="0" smtClean="0"/>
              <a:t> that can be afforded with current flat budget. It would be wise to lower them a bit and put some money aside for extras (e.g. higher memory, </a:t>
            </a:r>
            <a:r>
              <a:rPr lang="en-US" dirty="0" err="1" smtClean="0"/>
              <a:t>DataWarp</a:t>
            </a:r>
            <a:r>
              <a:rPr lang="en-US" dirty="0" smtClean="0"/>
              <a:t>, scratch, additional projects, budget cuts, etc.)</a:t>
            </a:r>
          </a:p>
          <a:p>
            <a:r>
              <a:rPr lang="en-US" dirty="0" err="1" smtClean="0"/>
              <a:t>LHConCRAY</a:t>
            </a:r>
            <a:r>
              <a:rPr lang="en-US" dirty="0" smtClean="0"/>
              <a:t> shows more resources for the same cost, assuming a similar CPU efficiency &amp; failure rates compared to Phoenix</a:t>
            </a:r>
            <a:endParaRPr lang="en-US" dirty="0"/>
          </a:p>
        </p:txBody>
      </p:sp>
      <p:sp>
        <p:nvSpPr>
          <p:cNvPr id="4" name="Footer Placeholder 3"/>
          <p:cNvSpPr>
            <a:spLocks noGrp="1"/>
          </p:cNvSpPr>
          <p:nvPr>
            <p:ph type="ftr" sz="quarter" idx="3"/>
          </p:nvPr>
        </p:nvSpPr>
        <p:spPr/>
        <p:txBody>
          <a:bodyPr/>
          <a:lstStyle/>
          <a:p>
            <a:r>
              <a:rPr lang="en-US" noProof="0" smtClean="0"/>
              <a:t>LHConCRAY</a:t>
            </a:r>
            <a:endParaRPr lang="en-US" noProof="0" dirty="0"/>
          </a:p>
        </p:txBody>
      </p:sp>
      <p:sp>
        <p:nvSpPr>
          <p:cNvPr id="5" name="Slide Number Placeholder 4"/>
          <p:cNvSpPr>
            <a:spLocks noGrp="1"/>
          </p:cNvSpPr>
          <p:nvPr>
            <p:ph type="sldNum" sz="quarter" idx="4"/>
          </p:nvPr>
        </p:nvSpPr>
        <p:spPr/>
        <p:txBody>
          <a:bodyPr/>
          <a:lstStyle/>
          <a:p>
            <a:fld id="{69C859BB-BF0B-4BDC-BBD4-42B4A100F88B}" type="slidenum">
              <a:rPr lang="de-CH" smtClean="0"/>
              <a:pPr/>
              <a:t>6</a:t>
            </a:fld>
            <a:endParaRPr lang="de-CH" dirty="0"/>
          </a:p>
        </p:txBody>
      </p:sp>
      <p:graphicFrame>
        <p:nvGraphicFramePr>
          <p:cNvPr id="7" name="Table 6"/>
          <p:cNvGraphicFramePr>
            <a:graphicFrameLocks noGrp="1"/>
          </p:cNvGraphicFramePr>
          <p:nvPr>
            <p:extLst>
              <p:ext uri="{D42A27DB-BD31-4B8C-83A1-F6EECF244321}">
                <p14:modId xmlns:p14="http://schemas.microsoft.com/office/powerpoint/2010/main" val="739029311"/>
              </p:ext>
            </p:extLst>
          </p:nvPr>
        </p:nvGraphicFramePr>
        <p:xfrm>
          <a:off x="5519936" y="1278969"/>
          <a:ext cx="6336705" cy="1097280"/>
        </p:xfrm>
        <a:graphic>
          <a:graphicData uri="http://schemas.openxmlformats.org/drawingml/2006/table">
            <a:tbl>
              <a:tblPr firstRow="1" bandRow="1">
                <a:tableStyleId>{7DF18680-E054-41AD-8BC1-D1AEF772440D}</a:tableStyleId>
              </a:tblPr>
              <a:tblGrid>
                <a:gridCol w="2160241"/>
                <a:gridCol w="1044116"/>
                <a:gridCol w="1044116"/>
                <a:gridCol w="1044116"/>
                <a:gridCol w="1044116"/>
              </a:tblGrid>
              <a:tr h="298832">
                <a:tc>
                  <a:txBody>
                    <a:bodyPr/>
                    <a:lstStyle/>
                    <a:p>
                      <a:pPr algn="ctr"/>
                      <a:r>
                        <a:rPr lang="en-US" dirty="0" smtClean="0"/>
                        <a:t>PHOENIX </a:t>
                      </a:r>
                      <a:r>
                        <a:rPr lang="en-US" baseline="0" dirty="0" smtClean="0"/>
                        <a:t> only *</a:t>
                      </a:r>
                      <a:endParaRPr lang="en-US" dirty="0"/>
                    </a:p>
                  </a:txBody>
                  <a:tcPr/>
                </a:tc>
                <a:tc>
                  <a:txBody>
                    <a:bodyPr/>
                    <a:lstStyle/>
                    <a:p>
                      <a:pPr algn="ctr"/>
                      <a:r>
                        <a:rPr lang="en-US" dirty="0" smtClean="0"/>
                        <a:t>2017</a:t>
                      </a:r>
                      <a:endParaRPr lang="en-US" dirty="0"/>
                    </a:p>
                  </a:txBody>
                  <a:tcPr/>
                </a:tc>
                <a:tc>
                  <a:txBody>
                    <a:bodyPr/>
                    <a:lstStyle/>
                    <a:p>
                      <a:pPr algn="ctr"/>
                      <a:r>
                        <a:rPr lang="en-US" dirty="0" smtClean="0"/>
                        <a:t>2018</a:t>
                      </a:r>
                      <a:endParaRPr lang="en-US" dirty="0"/>
                    </a:p>
                  </a:txBody>
                  <a:tcPr/>
                </a:tc>
                <a:tc>
                  <a:txBody>
                    <a:bodyPr/>
                    <a:lstStyle/>
                    <a:p>
                      <a:pPr algn="ctr"/>
                      <a:r>
                        <a:rPr lang="en-US" dirty="0" smtClean="0"/>
                        <a:t>2019</a:t>
                      </a:r>
                      <a:endParaRPr lang="en-US" dirty="0"/>
                    </a:p>
                  </a:txBody>
                  <a:tcPr/>
                </a:tc>
                <a:tc>
                  <a:txBody>
                    <a:bodyPr/>
                    <a:lstStyle/>
                    <a:p>
                      <a:pPr algn="ctr"/>
                      <a:r>
                        <a:rPr lang="en-US" dirty="0" smtClean="0"/>
                        <a:t>2020</a:t>
                      </a:r>
                      <a:endParaRPr lang="en-US" dirty="0"/>
                    </a:p>
                  </a:txBody>
                  <a:tcPr/>
                </a:tc>
              </a:tr>
              <a:tr h="298832">
                <a:tc>
                  <a:txBody>
                    <a:bodyPr/>
                    <a:lstStyle/>
                    <a:p>
                      <a:r>
                        <a:rPr lang="en-US" dirty="0" smtClean="0"/>
                        <a:t>Compute [HS06]</a:t>
                      </a:r>
                      <a:endParaRPr lang="en-US" dirty="0"/>
                    </a:p>
                  </a:txBody>
                  <a:tcPr/>
                </a:tc>
                <a:tc>
                  <a:txBody>
                    <a:bodyPr/>
                    <a:lstStyle/>
                    <a:p>
                      <a:pPr algn="r"/>
                      <a:r>
                        <a:rPr lang="en-US" dirty="0" smtClean="0"/>
                        <a:t>87,000</a:t>
                      </a:r>
                      <a:endParaRPr lang="en-US" dirty="0"/>
                    </a:p>
                  </a:txBody>
                  <a:tcPr/>
                </a:tc>
                <a:tc>
                  <a:txBody>
                    <a:bodyPr/>
                    <a:lstStyle/>
                    <a:p>
                      <a:pPr algn="r"/>
                      <a:r>
                        <a:rPr lang="en-US" dirty="0" smtClean="0"/>
                        <a:t>107,000</a:t>
                      </a:r>
                      <a:endParaRPr lang="en-US" dirty="0"/>
                    </a:p>
                  </a:txBody>
                  <a:tcPr/>
                </a:tc>
                <a:tc>
                  <a:txBody>
                    <a:bodyPr/>
                    <a:lstStyle/>
                    <a:p>
                      <a:pPr algn="r"/>
                      <a:r>
                        <a:rPr lang="en-US" dirty="0" smtClean="0"/>
                        <a:t>122,000</a:t>
                      </a:r>
                      <a:endParaRPr lang="en-US" dirty="0"/>
                    </a:p>
                  </a:txBody>
                  <a:tcPr/>
                </a:tc>
                <a:tc>
                  <a:txBody>
                    <a:bodyPr/>
                    <a:lstStyle/>
                    <a:p>
                      <a:pPr algn="r"/>
                      <a:r>
                        <a:rPr lang="en-US" dirty="0" smtClean="0">
                          <a:solidFill>
                            <a:schemeClr val="bg1">
                              <a:lumMod val="50000"/>
                            </a:schemeClr>
                          </a:solidFill>
                        </a:rPr>
                        <a:t>140,000</a:t>
                      </a:r>
                      <a:endParaRPr lang="en-US" dirty="0">
                        <a:solidFill>
                          <a:schemeClr val="bg1">
                            <a:lumMod val="50000"/>
                          </a:schemeClr>
                        </a:solidFill>
                      </a:endParaRPr>
                    </a:p>
                  </a:txBody>
                  <a:tcPr/>
                </a:tc>
              </a:tr>
              <a:tr h="298832">
                <a:tc>
                  <a:txBody>
                    <a:bodyPr/>
                    <a:lstStyle/>
                    <a:p>
                      <a:r>
                        <a:rPr lang="en-US" dirty="0" smtClean="0"/>
                        <a:t>Storage [TB]</a:t>
                      </a:r>
                      <a:endParaRPr lang="en-US" dirty="0"/>
                    </a:p>
                  </a:txBody>
                  <a:tcPr/>
                </a:tc>
                <a:tc>
                  <a:txBody>
                    <a:bodyPr/>
                    <a:lstStyle/>
                    <a:p>
                      <a:pPr algn="r"/>
                      <a:r>
                        <a:rPr lang="en-US" dirty="0" smtClean="0"/>
                        <a:t>3,500</a:t>
                      </a:r>
                      <a:endParaRPr lang="en-US" dirty="0"/>
                    </a:p>
                  </a:txBody>
                  <a:tcPr/>
                </a:tc>
                <a:tc>
                  <a:txBody>
                    <a:bodyPr/>
                    <a:lstStyle/>
                    <a:p>
                      <a:pPr algn="r"/>
                      <a:r>
                        <a:rPr lang="en-US" dirty="0" smtClean="0"/>
                        <a:t>4,000</a:t>
                      </a:r>
                      <a:endParaRPr lang="en-US" dirty="0"/>
                    </a:p>
                  </a:txBody>
                  <a:tcPr/>
                </a:tc>
                <a:tc>
                  <a:txBody>
                    <a:bodyPr/>
                    <a:lstStyle/>
                    <a:p>
                      <a:pPr algn="r"/>
                      <a:r>
                        <a:rPr lang="en-US" dirty="0" smtClean="0"/>
                        <a:t>4,300</a:t>
                      </a:r>
                      <a:endParaRPr lang="en-US" dirty="0"/>
                    </a:p>
                  </a:txBody>
                  <a:tcPr/>
                </a:tc>
                <a:tc>
                  <a:txBody>
                    <a:bodyPr/>
                    <a:lstStyle/>
                    <a:p>
                      <a:pPr algn="r"/>
                      <a:r>
                        <a:rPr lang="en-US" dirty="0" smtClean="0">
                          <a:solidFill>
                            <a:schemeClr val="bg1">
                              <a:lumMod val="50000"/>
                            </a:schemeClr>
                          </a:solidFill>
                        </a:rPr>
                        <a:t>4,800</a:t>
                      </a:r>
                      <a:endParaRPr lang="en-US" dirty="0">
                        <a:solidFill>
                          <a:schemeClr val="bg1">
                            <a:lumMod val="50000"/>
                          </a:schemeClr>
                        </a:solidFill>
                      </a:endParaRPr>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000197970"/>
              </p:ext>
            </p:extLst>
          </p:nvPr>
        </p:nvGraphicFramePr>
        <p:xfrm>
          <a:off x="5519936" y="3144221"/>
          <a:ext cx="6336705" cy="1463040"/>
        </p:xfrm>
        <a:graphic>
          <a:graphicData uri="http://schemas.openxmlformats.org/drawingml/2006/table">
            <a:tbl>
              <a:tblPr firstRow="1" bandRow="1">
                <a:tableStyleId>{93296810-A885-4BE3-A3E7-6D5BEEA58F35}</a:tableStyleId>
              </a:tblPr>
              <a:tblGrid>
                <a:gridCol w="2160241"/>
                <a:gridCol w="1044116"/>
                <a:gridCol w="1044116"/>
                <a:gridCol w="1044116"/>
                <a:gridCol w="1044116"/>
              </a:tblGrid>
              <a:tr h="256447">
                <a:tc>
                  <a:txBody>
                    <a:bodyPr/>
                    <a:lstStyle/>
                    <a:p>
                      <a:pPr algn="ctr"/>
                      <a:r>
                        <a:rPr lang="en-US" dirty="0" smtClean="0"/>
                        <a:t>Compute</a:t>
                      </a:r>
                      <a:endParaRPr lang="en-US" dirty="0"/>
                    </a:p>
                  </a:txBody>
                  <a:tcPr/>
                </a:tc>
                <a:tc>
                  <a:txBody>
                    <a:bodyPr/>
                    <a:lstStyle/>
                    <a:p>
                      <a:pPr algn="ctr"/>
                      <a:r>
                        <a:rPr lang="en-US" dirty="0" smtClean="0"/>
                        <a:t>2017</a:t>
                      </a:r>
                      <a:endParaRPr lang="en-US" dirty="0"/>
                    </a:p>
                  </a:txBody>
                  <a:tcPr/>
                </a:tc>
                <a:tc>
                  <a:txBody>
                    <a:bodyPr/>
                    <a:lstStyle/>
                    <a:p>
                      <a:pPr algn="ctr"/>
                      <a:r>
                        <a:rPr lang="en-US" dirty="0" smtClean="0"/>
                        <a:t>2018</a:t>
                      </a:r>
                      <a:endParaRPr lang="en-US" dirty="0"/>
                    </a:p>
                  </a:txBody>
                  <a:tcPr/>
                </a:tc>
                <a:tc>
                  <a:txBody>
                    <a:bodyPr/>
                    <a:lstStyle/>
                    <a:p>
                      <a:pPr algn="ctr"/>
                      <a:r>
                        <a:rPr lang="en-US" dirty="0" smtClean="0"/>
                        <a:t>2019</a:t>
                      </a:r>
                      <a:endParaRPr lang="en-US" dirty="0"/>
                    </a:p>
                  </a:txBody>
                  <a:tcPr/>
                </a:tc>
                <a:tc>
                  <a:txBody>
                    <a:bodyPr/>
                    <a:lstStyle/>
                    <a:p>
                      <a:pPr algn="ctr"/>
                      <a:r>
                        <a:rPr lang="en-US" dirty="0" smtClean="0"/>
                        <a:t>2020</a:t>
                      </a:r>
                      <a:endParaRPr lang="en-US" dirty="0"/>
                    </a:p>
                  </a:txBody>
                  <a:tcPr/>
                </a:tc>
              </a:tr>
              <a:tr h="256447">
                <a:tc>
                  <a:txBody>
                    <a:bodyPr/>
                    <a:lstStyle/>
                    <a:p>
                      <a:r>
                        <a:rPr lang="en-US" dirty="0" smtClean="0"/>
                        <a:t>Phoenix [HS06]</a:t>
                      </a:r>
                      <a:endParaRPr lang="en-US" dirty="0"/>
                    </a:p>
                  </a:txBody>
                  <a:tcPr/>
                </a:tc>
                <a:tc>
                  <a:txBody>
                    <a:bodyPr/>
                    <a:lstStyle/>
                    <a:p>
                      <a:pPr algn="r"/>
                      <a:r>
                        <a:rPr lang="en-US" dirty="0" smtClean="0"/>
                        <a:t>66,930</a:t>
                      </a:r>
                      <a:endParaRPr lang="en-US"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t>64,922</a:t>
                      </a:r>
                    </a:p>
                  </a:txBody>
                  <a:tcPr/>
                </a:tc>
                <a:tc>
                  <a:txBody>
                    <a:bodyPr/>
                    <a:lstStyle/>
                    <a:p>
                      <a:pPr algn="r"/>
                      <a:r>
                        <a:rPr lang="en-US" dirty="0" smtClean="0"/>
                        <a:t>0</a:t>
                      </a:r>
                      <a:endParaRPr lang="en-US"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t>0</a:t>
                      </a:r>
                    </a:p>
                  </a:txBody>
                  <a:tcPr/>
                </a:tc>
              </a:tr>
              <a:tr h="345347">
                <a:tc>
                  <a:txBody>
                    <a:bodyPr/>
                    <a:lstStyle/>
                    <a:p>
                      <a:r>
                        <a:rPr lang="en-US" dirty="0" smtClean="0"/>
                        <a:t>Shared [HS06]</a:t>
                      </a:r>
                      <a:endParaRPr lang="en-US" dirty="0"/>
                    </a:p>
                  </a:txBody>
                  <a:tcPr/>
                </a:tc>
                <a:tc>
                  <a:txBody>
                    <a:bodyPr/>
                    <a:lstStyle/>
                    <a:p>
                      <a:pPr algn="r"/>
                      <a:r>
                        <a:rPr lang="en-US" dirty="0" smtClean="0"/>
                        <a:t>20,700</a:t>
                      </a:r>
                      <a:endParaRPr lang="en-US" dirty="0"/>
                    </a:p>
                  </a:txBody>
                  <a:tcPr/>
                </a:tc>
                <a:tc>
                  <a:txBody>
                    <a:bodyPr/>
                    <a:lstStyle/>
                    <a:p>
                      <a:pPr algn="r"/>
                      <a:r>
                        <a:rPr lang="en-US" dirty="0" smtClean="0"/>
                        <a:t>46,114</a:t>
                      </a:r>
                      <a:endParaRPr lang="en-US" dirty="0"/>
                    </a:p>
                  </a:txBody>
                  <a:tcPr/>
                </a:tc>
                <a:tc>
                  <a:txBody>
                    <a:bodyPr/>
                    <a:lstStyle/>
                    <a:p>
                      <a:pPr algn="r"/>
                      <a:r>
                        <a:rPr lang="en-US" dirty="0" smtClean="0"/>
                        <a:t>141,016</a:t>
                      </a:r>
                      <a:endParaRPr lang="en-US" dirty="0"/>
                    </a:p>
                  </a:txBody>
                  <a:tcPr/>
                </a:tc>
                <a:tc>
                  <a:txBody>
                    <a:bodyPr/>
                    <a:lstStyle/>
                    <a:p>
                      <a:pPr algn="r"/>
                      <a:r>
                        <a:rPr lang="en-US" dirty="0" smtClean="0"/>
                        <a:t>179,090</a:t>
                      </a:r>
                      <a:endParaRPr lang="en-US" dirty="0"/>
                    </a:p>
                  </a:txBody>
                  <a:tcPr/>
                </a:tc>
              </a:tr>
              <a:tr h="256447">
                <a:tc>
                  <a:txBody>
                    <a:bodyPr/>
                    <a:lstStyle/>
                    <a:p>
                      <a:r>
                        <a:rPr lang="en-US" b="1" dirty="0" smtClean="0"/>
                        <a:t>TOTAL [HS06]</a:t>
                      </a:r>
                      <a:endParaRPr lang="en-US" b="1" dirty="0"/>
                    </a:p>
                  </a:txBody>
                  <a:tcPr/>
                </a:tc>
                <a:tc>
                  <a:txBody>
                    <a:bodyPr/>
                    <a:lstStyle/>
                    <a:p>
                      <a:pPr algn="r"/>
                      <a:r>
                        <a:rPr lang="en-US" b="1" dirty="0" smtClean="0"/>
                        <a:t>87,630</a:t>
                      </a:r>
                      <a:endParaRPr lang="en-US" b="1" dirty="0"/>
                    </a:p>
                  </a:txBody>
                  <a:tcPr/>
                </a:tc>
                <a:tc>
                  <a:txBody>
                    <a:bodyPr/>
                    <a:lstStyle/>
                    <a:p>
                      <a:pPr algn="r"/>
                      <a:r>
                        <a:rPr lang="en-US" b="1" dirty="0" smtClean="0"/>
                        <a:t>111,036</a:t>
                      </a:r>
                      <a:endParaRPr lang="en-US" b="1" dirty="0"/>
                    </a:p>
                  </a:txBody>
                  <a:tcPr/>
                </a:tc>
                <a:tc>
                  <a:txBody>
                    <a:bodyPr/>
                    <a:lstStyle/>
                    <a:p>
                      <a:pPr algn="r"/>
                      <a:r>
                        <a:rPr lang="en-US" b="1" dirty="0" smtClean="0"/>
                        <a:t>141,016</a:t>
                      </a:r>
                      <a:endParaRPr lang="en-US" b="1" dirty="0"/>
                    </a:p>
                  </a:txBody>
                  <a:tcPr/>
                </a:tc>
                <a:tc>
                  <a:txBody>
                    <a:bodyPr/>
                    <a:lstStyle/>
                    <a:p>
                      <a:pPr algn="r"/>
                      <a:r>
                        <a:rPr lang="en-US" b="1" dirty="0" smtClean="0"/>
                        <a:t>179,090</a:t>
                      </a:r>
                      <a:endParaRPr lang="en-US" b="1" dirty="0"/>
                    </a:p>
                  </a:txBody>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851967715"/>
              </p:ext>
            </p:extLst>
          </p:nvPr>
        </p:nvGraphicFramePr>
        <p:xfrm>
          <a:off x="5519936" y="4719940"/>
          <a:ext cx="6336705" cy="1463040"/>
        </p:xfrm>
        <a:graphic>
          <a:graphicData uri="http://schemas.openxmlformats.org/drawingml/2006/table">
            <a:tbl>
              <a:tblPr firstRow="1" bandRow="1">
                <a:tableStyleId>{93296810-A885-4BE3-A3E7-6D5BEEA58F35}</a:tableStyleId>
              </a:tblPr>
              <a:tblGrid>
                <a:gridCol w="2160241"/>
                <a:gridCol w="1044116"/>
                <a:gridCol w="1044116"/>
                <a:gridCol w="1044116"/>
                <a:gridCol w="1044116"/>
              </a:tblGrid>
              <a:tr h="292451">
                <a:tc>
                  <a:txBody>
                    <a:bodyPr/>
                    <a:lstStyle/>
                    <a:p>
                      <a:pPr algn="ctr"/>
                      <a:r>
                        <a:rPr lang="en-US" dirty="0" smtClean="0"/>
                        <a:t>Storage</a:t>
                      </a:r>
                      <a:endParaRPr lang="en-US" dirty="0"/>
                    </a:p>
                  </a:txBody>
                  <a:tcPr/>
                </a:tc>
                <a:tc>
                  <a:txBody>
                    <a:bodyPr/>
                    <a:lstStyle/>
                    <a:p>
                      <a:pPr algn="ctr"/>
                      <a:r>
                        <a:rPr lang="en-US" dirty="0" smtClean="0"/>
                        <a:t>2017</a:t>
                      </a:r>
                      <a:endParaRPr lang="en-US" dirty="0"/>
                    </a:p>
                  </a:txBody>
                  <a:tcPr/>
                </a:tc>
                <a:tc>
                  <a:txBody>
                    <a:bodyPr/>
                    <a:lstStyle/>
                    <a:p>
                      <a:pPr algn="ctr"/>
                      <a:r>
                        <a:rPr lang="en-US" dirty="0" smtClean="0"/>
                        <a:t>2018</a:t>
                      </a:r>
                      <a:endParaRPr lang="en-US" dirty="0"/>
                    </a:p>
                  </a:txBody>
                  <a:tcPr/>
                </a:tc>
                <a:tc>
                  <a:txBody>
                    <a:bodyPr/>
                    <a:lstStyle/>
                    <a:p>
                      <a:pPr algn="ctr"/>
                      <a:r>
                        <a:rPr lang="en-US" dirty="0" smtClean="0"/>
                        <a:t>2019</a:t>
                      </a:r>
                      <a:endParaRPr lang="en-US" dirty="0"/>
                    </a:p>
                  </a:txBody>
                  <a:tcPr/>
                </a:tc>
                <a:tc>
                  <a:txBody>
                    <a:bodyPr/>
                    <a:lstStyle/>
                    <a:p>
                      <a:pPr algn="ctr"/>
                      <a:r>
                        <a:rPr lang="en-US" dirty="0" smtClean="0"/>
                        <a:t>2020</a:t>
                      </a:r>
                      <a:endParaRPr lang="en-US" dirty="0"/>
                    </a:p>
                  </a:txBody>
                  <a:tcPr/>
                </a:tc>
              </a:tr>
              <a:tr h="292451">
                <a:tc>
                  <a:txBody>
                    <a:bodyPr/>
                    <a:lstStyle/>
                    <a:p>
                      <a:r>
                        <a:rPr lang="en-US" dirty="0" smtClean="0"/>
                        <a:t>Phoenix [TB]</a:t>
                      </a:r>
                      <a:endParaRPr lang="en-US" dirty="0"/>
                    </a:p>
                  </a:txBody>
                  <a:tcPr/>
                </a:tc>
                <a:tc>
                  <a:txBody>
                    <a:bodyPr/>
                    <a:lstStyle/>
                    <a:p>
                      <a:pPr algn="r"/>
                      <a:r>
                        <a:rPr lang="en-US" dirty="0" smtClean="0"/>
                        <a:t>2,715</a:t>
                      </a:r>
                      <a:endParaRPr lang="en-US" dirty="0"/>
                    </a:p>
                  </a:txBody>
                  <a:tcPr/>
                </a:tc>
                <a:tc>
                  <a:txBody>
                    <a:bodyPr/>
                    <a:lstStyle/>
                    <a:p>
                      <a:pPr algn="r"/>
                      <a:r>
                        <a:rPr lang="en-US" dirty="0" smtClean="0"/>
                        <a:t>2,105</a:t>
                      </a:r>
                      <a:endParaRPr lang="en-US" dirty="0"/>
                    </a:p>
                  </a:txBody>
                  <a:tcPr/>
                </a:tc>
                <a:tc>
                  <a:txBody>
                    <a:bodyPr/>
                    <a:lstStyle/>
                    <a:p>
                      <a:pPr algn="r"/>
                      <a:r>
                        <a:rPr lang="en-US" dirty="0" smtClean="0"/>
                        <a:t>1,057</a:t>
                      </a:r>
                      <a:endParaRPr lang="en-US" dirty="0"/>
                    </a:p>
                  </a:txBody>
                  <a:tcPr/>
                </a:tc>
                <a:tc>
                  <a:txBody>
                    <a:bodyPr/>
                    <a:lstStyle/>
                    <a:p>
                      <a:pPr algn="r"/>
                      <a:r>
                        <a:rPr lang="en-US" dirty="0" smtClean="0"/>
                        <a:t>0</a:t>
                      </a:r>
                      <a:endParaRPr lang="en-US" dirty="0"/>
                    </a:p>
                  </a:txBody>
                  <a:tcPr/>
                </a:tc>
              </a:tr>
              <a:tr h="292451">
                <a:tc>
                  <a:txBody>
                    <a:bodyPr/>
                    <a:lstStyle/>
                    <a:p>
                      <a:r>
                        <a:rPr lang="en-US" dirty="0" smtClean="0"/>
                        <a:t>Shared [TB]</a:t>
                      </a:r>
                      <a:endParaRPr lang="en-US" dirty="0"/>
                    </a:p>
                  </a:txBody>
                  <a:tcPr/>
                </a:tc>
                <a:tc>
                  <a:txBody>
                    <a:bodyPr/>
                    <a:lstStyle/>
                    <a:p>
                      <a:pPr algn="r"/>
                      <a:r>
                        <a:rPr lang="en-US" dirty="0" smtClean="0"/>
                        <a:t>800</a:t>
                      </a:r>
                      <a:endParaRPr lang="en-US" dirty="0"/>
                    </a:p>
                  </a:txBody>
                  <a:tcPr/>
                </a:tc>
                <a:tc>
                  <a:txBody>
                    <a:bodyPr/>
                    <a:lstStyle/>
                    <a:p>
                      <a:pPr algn="r"/>
                      <a:r>
                        <a:rPr lang="en-US" dirty="0" smtClean="0"/>
                        <a:t>1,910</a:t>
                      </a:r>
                      <a:endParaRPr lang="en-US" dirty="0"/>
                    </a:p>
                  </a:txBody>
                  <a:tcPr/>
                </a:tc>
                <a:tc>
                  <a:txBody>
                    <a:bodyPr/>
                    <a:lstStyle/>
                    <a:p>
                      <a:pPr algn="r"/>
                      <a:r>
                        <a:rPr lang="en-US" dirty="0" smtClean="0"/>
                        <a:t>3,560</a:t>
                      </a:r>
                      <a:endParaRPr lang="en-US" dirty="0"/>
                    </a:p>
                  </a:txBody>
                  <a:tcPr/>
                </a:tc>
                <a:tc>
                  <a:txBody>
                    <a:bodyPr/>
                    <a:lstStyle/>
                    <a:p>
                      <a:pPr algn="r"/>
                      <a:r>
                        <a:rPr lang="en-US" dirty="0" smtClean="0"/>
                        <a:t>5,310</a:t>
                      </a:r>
                      <a:endParaRPr lang="en-US" dirty="0"/>
                    </a:p>
                  </a:txBody>
                  <a:tcPr/>
                </a:tc>
              </a:tr>
              <a:tr h="292451">
                <a:tc>
                  <a:txBody>
                    <a:bodyPr/>
                    <a:lstStyle/>
                    <a:p>
                      <a:r>
                        <a:rPr lang="en-US" b="1" dirty="0" smtClean="0"/>
                        <a:t>TOTAL [TB]</a:t>
                      </a:r>
                      <a:endParaRPr lang="en-US" b="1" dirty="0"/>
                    </a:p>
                  </a:txBody>
                  <a:tcPr/>
                </a:tc>
                <a:tc>
                  <a:txBody>
                    <a:bodyPr/>
                    <a:lstStyle/>
                    <a:p>
                      <a:pPr algn="r"/>
                      <a:r>
                        <a:rPr lang="en-US" b="1" dirty="0" smtClean="0"/>
                        <a:t>4,015</a:t>
                      </a:r>
                      <a:endParaRPr lang="en-US" b="1" dirty="0"/>
                    </a:p>
                  </a:txBody>
                  <a:tcPr/>
                </a:tc>
                <a:tc>
                  <a:txBody>
                    <a:bodyPr/>
                    <a:lstStyle/>
                    <a:p>
                      <a:pPr algn="r"/>
                      <a:r>
                        <a:rPr lang="en-US" b="1" dirty="0" smtClean="0"/>
                        <a:t>4,015</a:t>
                      </a:r>
                      <a:endParaRPr lang="en-US" b="1" dirty="0"/>
                    </a:p>
                  </a:txBody>
                  <a:tcPr/>
                </a:tc>
                <a:tc>
                  <a:txBody>
                    <a:bodyPr/>
                    <a:lstStyle/>
                    <a:p>
                      <a:pPr algn="r"/>
                      <a:r>
                        <a:rPr lang="en-US" b="1" dirty="0" smtClean="0"/>
                        <a:t>4,617</a:t>
                      </a:r>
                      <a:endParaRPr lang="en-US" b="1" dirty="0"/>
                    </a:p>
                  </a:txBody>
                  <a:tcPr/>
                </a:tc>
                <a:tc>
                  <a:txBody>
                    <a:bodyPr/>
                    <a:lstStyle/>
                    <a:p>
                      <a:pPr algn="r"/>
                      <a:r>
                        <a:rPr lang="en-US" b="1" dirty="0" smtClean="0"/>
                        <a:t>5,310</a:t>
                      </a:r>
                      <a:endParaRPr lang="en-US" b="1" dirty="0"/>
                    </a:p>
                  </a:txBody>
                  <a:tcPr/>
                </a:tc>
              </a:tr>
            </a:tbl>
          </a:graphicData>
        </a:graphic>
      </p:graphicFrame>
      <p:sp>
        <p:nvSpPr>
          <p:cNvPr id="12" name="TextBox 11"/>
          <p:cNvSpPr txBox="1"/>
          <p:nvPr/>
        </p:nvSpPr>
        <p:spPr>
          <a:xfrm>
            <a:off x="5519936" y="2367014"/>
            <a:ext cx="6336704" cy="461665"/>
          </a:xfrm>
          <a:prstGeom prst="rect">
            <a:avLst/>
          </a:prstGeom>
          <a:noFill/>
        </p:spPr>
        <p:txBody>
          <a:bodyPr wrap="square" rtlCol="0">
            <a:spAutoFit/>
          </a:bodyPr>
          <a:lstStyle/>
          <a:p>
            <a:r>
              <a:rPr lang="en-US" sz="1200" dirty="0" smtClean="0"/>
              <a:t>* Presented to SNF in Nov. 2016 until 2019, estimated. Year 2020 </a:t>
            </a:r>
            <a:r>
              <a:rPr lang="en-US" sz="1200" dirty="0"/>
              <a:t>is </a:t>
            </a:r>
            <a:r>
              <a:rPr lang="en-US" sz="1200" dirty="0" smtClean="0"/>
              <a:t>an extrapolation</a:t>
            </a:r>
            <a:endParaRPr lang="en-US" sz="1200" dirty="0"/>
          </a:p>
          <a:p>
            <a:r>
              <a:rPr lang="en-US" sz="1200" dirty="0" smtClean="0"/>
              <a:t>* Phoenix’s Island capacity </a:t>
            </a:r>
            <a:r>
              <a:rPr lang="en-US" sz="1200" dirty="0"/>
              <a:t>cap of 100 </a:t>
            </a:r>
            <a:r>
              <a:rPr lang="en-US" sz="1200" dirty="0" smtClean="0"/>
              <a:t>kW </a:t>
            </a:r>
            <a:r>
              <a:rPr lang="en-US" sz="1200" dirty="0"/>
              <a:t>is not </a:t>
            </a:r>
            <a:r>
              <a:rPr lang="en-US" sz="1200" dirty="0" smtClean="0"/>
              <a:t>considered yet (currently 80 kW used)</a:t>
            </a:r>
            <a:endParaRPr lang="en-US" sz="1200" dirty="0"/>
          </a:p>
        </p:txBody>
      </p:sp>
      <p:graphicFrame>
        <p:nvGraphicFramePr>
          <p:cNvPr id="6" name="Table 5"/>
          <p:cNvGraphicFramePr>
            <a:graphicFrameLocks noGrp="1"/>
          </p:cNvGraphicFramePr>
          <p:nvPr>
            <p:extLst>
              <p:ext uri="{D42A27DB-BD31-4B8C-83A1-F6EECF244321}">
                <p14:modId xmlns:p14="http://schemas.microsoft.com/office/powerpoint/2010/main" val="784400885"/>
              </p:ext>
            </p:extLst>
          </p:nvPr>
        </p:nvGraphicFramePr>
        <p:xfrm>
          <a:off x="695400" y="1124744"/>
          <a:ext cx="4392487" cy="833532"/>
        </p:xfrm>
        <a:graphic>
          <a:graphicData uri="http://schemas.openxmlformats.org/drawingml/2006/table">
            <a:tbl>
              <a:tblPr firstRow="1" bandRow="1">
                <a:tableStyleId>{00A15C55-8517-42AA-B614-E9B94910E393}</a:tableStyleId>
              </a:tblPr>
              <a:tblGrid>
                <a:gridCol w="1440160"/>
                <a:gridCol w="984109"/>
                <a:gridCol w="984109"/>
                <a:gridCol w="984109"/>
              </a:tblGrid>
              <a:tr h="284892">
                <a:tc>
                  <a:txBody>
                    <a:bodyPr/>
                    <a:lstStyle/>
                    <a:p>
                      <a:pPr algn="ctr"/>
                      <a:r>
                        <a:rPr lang="en-US" sz="1200" dirty="0" smtClean="0"/>
                        <a:t>Pledges</a:t>
                      </a:r>
                      <a:endParaRPr lang="en-US" sz="1200" dirty="0"/>
                    </a:p>
                  </a:txBody>
                  <a:tcPr/>
                </a:tc>
                <a:tc>
                  <a:txBody>
                    <a:bodyPr/>
                    <a:lstStyle/>
                    <a:p>
                      <a:pPr algn="ctr"/>
                      <a:r>
                        <a:rPr lang="en-US" sz="1200" dirty="0" smtClean="0"/>
                        <a:t>2017</a:t>
                      </a:r>
                      <a:endParaRPr lang="en-US" sz="1200" dirty="0"/>
                    </a:p>
                  </a:txBody>
                  <a:tcPr/>
                </a:tc>
                <a:tc>
                  <a:txBody>
                    <a:bodyPr/>
                    <a:lstStyle/>
                    <a:p>
                      <a:pPr algn="ctr"/>
                      <a:r>
                        <a:rPr lang="en-US" sz="1200" dirty="0" smtClean="0"/>
                        <a:t>2018</a:t>
                      </a:r>
                      <a:endParaRPr lang="en-US" sz="1200" dirty="0"/>
                    </a:p>
                  </a:txBody>
                  <a:tcPr/>
                </a:tc>
                <a:tc>
                  <a:txBody>
                    <a:bodyPr/>
                    <a:lstStyle/>
                    <a:p>
                      <a:pPr algn="ctr"/>
                      <a:r>
                        <a:rPr lang="en-US" sz="1200" dirty="0" smtClean="0"/>
                        <a:t>2019</a:t>
                      </a:r>
                      <a:endParaRPr lang="en-US" sz="1200" dirty="0"/>
                    </a:p>
                  </a:txBody>
                  <a:tcPr/>
                </a:tc>
              </a:tr>
              <a:tr h="242744">
                <a:tc>
                  <a:txBody>
                    <a:bodyPr/>
                    <a:lstStyle/>
                    <a:p>
                      <a:r>
                        <a:rPr lang="en-US" sz="1200" dirty="0" smtClean="0"/>
                        <a:t>Compute [HS06]</a:t>
                      </a:r>
                      <a:endParaRPr lang="en-US" sz="1200" dirty="0"/>
                    </a:p>
                  </a:txBody>
                  <a:tcPr/>
                </a:tc>
                <a:tc>
                  <a:txBody>
                    <a:bodyPr/>
                    <a:lstStyle/>
                    <a:p>
                      <a:pPr algn="ctr"/>
                      <a:r>
                        <a:rPr lang="en-US" sz="1200" dirty="0" smtClean="0"/>
                        <a:t>78,000</a:t>
                      </a:r>
                      <a:endParaRPr lang="en-US" sz="1200" dirty="0"/>
                    </a:p>
                  </a:txBody>
                  <a:tcPr/>
                </a:tc>
                <a:tc>
                  <a:txBody>
                    <a:bodyPr/>
                    <a:lstStyle/>
                    <a:p>
                      <a:pPr algn="ctr"/>
                      <a:r>
                        <a:rPr lang="en-US" sz="1200" dirty="0" smtClean="0"/>
                        <a:t>96,000</a:t>
                      </a:r>
                      <a:endParaRPr lang="en-US" sz="1200" dirty="0"/>
                    </a:p>
                  </a:txBody>
                  <a:tcPr/>
                </a:tc>
                <a:tc>
                  <a:txBody>
                    <a:bodyPr/>
                    <a:lstStyle/>
                    <a:p>
                      <a:pPr algn="ctr"/>
                      <a:r>
                        <a:rPr lang="en-US" sz="1200" dirty="0" smtClean="0"/>
                        <a:t>110,000</a:t>
                      </a:r>
                      <a:endParaRPr lang="en-US" sz="1200" dirty="0"/>
                    </a:p>
                  </a:txBody>
                  <a:tcPr/>
                </a:tc>
              </a:tr>
              <a:tr h="256456">
                <a:tc>
                  <a:txBody>
                    <a:bodyPr/>
                    <a:lstStyle/>
                    <a:p>
                      <a:r>
                        <a:rPr lang="en-US" sz="1200" dirty="0" smtClean="0"/>
                        <a:t>Storage [TB]</a:t>
                      </a:r>
                      <a:endParaRPr lang="en-US" sz="1200" dirty="0"/>
                    </a:p>
                  </a:txBody>
                  <a:tcPr/>
                </a:tc>
                <a:tc>
                  <a:txBody>
                    <a:bodyPr/>
                    <a:lstStyle/>
                    <a:p>
                      <a:pPr algn="ctr"/>
                      <a:r>
                        <a:rPr lang="en-US" sz="1200" dirty="0" smtClean="0"/>
                        <a:t>3,500</a:t>
                      </a:r>
                      <a:endParaRPr lang="en-US" sz="1200" dirty="0"/>
                    </a:p>
                  </a:txBody>
                  <a:tcPr/>
                </a:tc>
                <a:tc>
                  <a:txBody>
                    <a:bodyPr/>
                    <a:lstStyle/>
                    <a:p>
                      <a:pPr algn="ctr"/>
                      <a:r>
                        <a:rPr lang="en-US" sz="1200" dirty="0" smtClean="0"/>
                        <a:t>4,000</a:t>
                      </a:r>
                      <a:endParaRPr lang="en-US" sz="1200" dirty="0"/>
                    </a:p>
                  </a:txBody>
                  <a:tcPr/>
                </a:tc>
                <a:tc>
                  <a:txBody>
                    <a:bodyPr/>
                    <a:lstStyle/>
                    <a:p>
                      <a:pPr algn="ctr"/>
                      <a:r>
                        <a:rPr lang="en-US" sz="1200" dirty="0" smtClean="0"/>
                        <a:t>4,300</a:t>
                      </a:r>
                      <a:endParaRPr lang="en-US" sz="1200" dirty="0"/>
                    </a:p>
                  </a:txBody>
                  <a:tcPr/>
                </a:tc>
              </a:tr>
            </a:tbl>
          </a:graphicData>
        </a:graphic>
      </p:graphicFrame>
      <p:grpSp>
        <p:nvGrpSpPr>
          <p:cNvPr id="20" name="Group 19"/>
          <p:cNvGrpSpPr/>
          <p:nvPr/>
        </p:nvGrpSpPr>
        <p:grpSpPr>
          <a:xfrm>
            <a:off x="5519936" y="2821372"/>
            <a:ext cx="6336704" cy="369332"/>
            <a:chOff x="5519936" y="2704332"/>
            <a:chExt cx="6336704" cy="369332"/>
          </a:xfrm>
        </p:grpSpPr>
        <p:sp>
          <p:nvSpPr>
            <p:cNvPr id="8" name="TextBox 7"/>
            <p:cNvSpPr txBox="1"/>
            <p:nvPr/>
          </p:nvSpPr>
          <p:spPr>
            <a:xfrm>
              <a:off x="7675831" y="2704332"/>
              <a:ext cx="2024913" cy="369332"/>
            </a:xfrm>
            <a:prstGeom prst="rect">
              <a:avLst/>
            </a:prstGeom>
            <a:noFill/>
          </p:spPr>
          <p:txBody>
            <a:bodyPr wrap="none" rtlCol="0">
              <a:spAutoFit/>
            </a:bodyPr>
            <a:lstStyle/>
            <a:p>
              <a:r>
                <a:rPr lang="en-US" dirty="0" smtClean="0"/>
                <a:t>Phoenix + Shared</a:t>
              </a:r>
              <a:endParaRPr lang="en-US" dirty="0"/>
            </a:p>
          </p:txBody>
        </p:sp>
        <p:cxnSp>
          <p:nvCxnSpPr>
            <p:cNvPr id="13" name="Straight Connector 12"/>
            <p:cNvCxnSpPr>
              <a:endCxn id="8" idx="1"/>
            </p:cNvCxnSpPr>
            <p:nvPr/>
          </p:nvCxnSpPr>
          <p:spPr>
            <a:xfrm>
              <a:off x="5519936" y="2888998"/>
              <a:ext cx="2155895" cy="0"/>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8" idx="3"/>
            </p:cNvCxnSpPr>
            <p:nvPr/>
          </p:nvCxnSpPr>
          <p:spPr>
            <a:xfrm>
              <a:off x="9700744" y="2888998"/>
              <a:ext cx="2155896" cy="0"/>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21" name="Group 20"/>
          <p:cNvGrpSpPr/>
          <p:nvPr/>
        </p:nvGrpSpPr>
        <p:grpSpPr>
          <a:xfrm>
            <a:off x="5519936" y="937980"/>
            <a:ext cx="6336704" cy="369332"/>
            <a:chOff x="5507234" y="2704332"/>
            <a:chExt cx="6336704" cy="369332"/>
          </a:xfrm>
        </p:grpSpPr>
        <p:sp>
          <p:nvSpPr>
            <p:cNvPr id="22" name="TextBox 21"/>
            <p:cNvSpPr txBox="1"/>
            <p:nvPr/>
          </p:nvSpPr>
          <p:spPr>
            <a:xfrm>
              <a:off x="7811490" y="2704332"/>
              <a:ext cx="1556836" cy="369332"/>
            </a:xfrm>
            <a:prstGeom prst="rect">
              <a:avLst/>
            </a:prstGeom>
            <a:noFill/>
          </p:spPr>
          <p:txBody>
            <a:bodyPr wrap="none" rtlCol="0">
              <a:spAutoFit/>
            </a:bodyPr>
            <a:lstStyle/>
            <a:p>
              <a:r>
                <a:rPr lang="en-US" dirty="0" smtClean="0"/>
                <a:t>Phoenix Only</a:t>
              </a:r>
              <a:endParaRPr lang="en-US" dirty="0"/>
            </a:p>
          </p:txBody>
        </p:sp>
        <p:cxnSp>
          <p:nvCxnSpPr>
            <p:cNvPr id="23" name="Straight Connector 22"/>
            <p:cNvCxnSpPr>
              <a:endCxn id="22" idx="1"/>
            </p:cNvCxnSpPr>
            <p:nvPr/>
          </p:nvCxnSpPr>
          <p:spPr>
            <a:xfrm>
              <a:off x="5507234" y="2888998"/>
              <a:ext cx="2304256" cy="0"/>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22" idx="3"/>
            </p:cNvCxnSpPr>
            <p:nvPr/>
          </p:nvCxnSpPr>
          <p:spPr>
            <a:xfrm>
              <a:off x="9368326" y="2888998"/>
              <a:ext cx="2475612" cy="0"/>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269181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Planning 2018 and beyond</a:t>
            </a:r>
            <a:endParaRPr lang="en-US" dirty="0"/>
          </a:p>
        </p:txBody>
      </p:sp>
      <p:sp>
        <p:nvSpPr>
          <p:cNvPr id="3" name="Content Placeholder 2"/>
          <p:cNvSpPr>
            <a:spLocks noGrp="1"/>
          </p:cNvSpPr>
          <p:nvPr>
            <p:ph idx="1"/>
          </p:nvPr>
        </p:nvSpPr>
        <p:spPr/>
        <p:txBody>
          <a:bodyPr>
            <a:normAutofit/>
          </a:bodyPr>
          <a:lstStyle/>
          <a:p>
            <a:r>
              <a:rPr lang="en-US" dirty="0" smtClean="0"/>
              <a:t>The plan is to continue the growth in the shared environment</a:t>
            </a:r>
          </a:p>
          <a:p>
            <a:pPr lvl="1"/>
            <a:r>
              <a:rPr lang="en-US" dirty="0" smtClean="0"/>
              <a:t>There will be a big jump in the number of needed resources when Phoenix is shut down (April 2019) that goes beyond one cabinet of Piz Daint</a:t>
            </a:r>
          </a:p>
          <a:p>
            <a:pPr lvl="1"/>
            <a:r>
              <a:rPr lang="en-US" dirty="0" smtClean="0"/>
              <a:t>A hardware investment is therefore needed, since there are not so many high-memory nodes in the </a:t>
            </a:r>
            <a:r>
              <a:rPr lang="en-US" dirty="0" err="1" smtClean="0"/>
              <a:t>MultiCore</a:t>
            </a:r>
            <a:r>
              <a:rPr lang="en-US" dirty="0" smtClean="0"/>
              <a:t> partition</a:t>
            </a:r>
          </a:p>
          <a:p>
            <a:pPr lvl="1"/>
            <a:r>
              <a:rPr lang="en-US" dirty="0" smtClean="0"/>
              <a:t>CSCS will need a binding commitment by the end of 2017 with a resource plan (+/- 20%) for the time period 2018-2020</a:t>
            </a:r>
          </a:p>
          <a:p>
            <a:pPr lvl="1"/>
            <a:endParaRPr lang="en-US" dirty="0"/>
          </a:p>
          <a:p>
            <a:pPr lvl="1"/>
            <a:endParaRPr lang="en-US" dirty="0" smtClean="0"/>
          </a:p>
          <a:p>
            <a:pPr lvl="1"/>
            <a:endParaRPr lang="en-US" dirty="0"/>
          </a:p>
        </p:txBody>
      </p:sp>
      <p:sp>
        <p:nvSpPr>
          <p:cNvPr id="4" name="Footer Placeholder 3"/>
          <p:cNvSpPr>
            <a:spLocks noGrp="1"/>
          </p:cNvSpPr>
          <p:nvPr>
            <p:ph type="ftr" sz="quarter" idx="3"/>
          </p:nvPr>
        </p:nvSpPr>
        <p:spPr/>
        <p:txBody>
          <a:bodyPr/>
          <a:lstStyle/>
          <a:p>
            <a:r>
              <a:rPr lang="en-US" noProof="0" smtClean="0"/>
              <a:t>LHConCRAY</a:t>
            </a:r>
            <a:endParaRPr lang="en-US" noProof="0" dirty="0"/>
          </a:p>
        </p:txBody>
      </p:sp>
      <p:sp>
        <p:nvSpPr>
          <p:cNvPr id="5" name="Slide Number Placeholder 4"/>
          <p:cNvSpPr>
            <a:spLocks noGrp="1"/>
          </p:cNvSpPr>
          <p:nvPr>
            <p:ph type="sldNum" sz="quarter" idx="4"/>
          </p:nvPr>
        </p:nvSpPr>
        <p:spPr/>
        <p:txBody>
          <a:bodyPr/>
          <a:lstStyle/>
          <a:p>
            <a:fld id="{69C859BB-BF0B-4BDC-BBD4-42B4A100F88B}" type="slidenum">
              <a:rPr lang="de-CH" smtClean="0"/>
              <a:pPr/>
              <a:t>7</a:t>
            </a:fld>
            <a:endParaRPr lang="de-CH" dirty="0"/>
          </a:p>
        </p:txBody>
      </p:sp>
      <p:sp>
        <p:nvSpPr>
          <p:cNvPr id="6" name="Rectangle 5"/>
          <p:cNvSpPr/>
          <p:nvPr/>
        </p:nvSpPr>
        <p:spPr>
          <a:xfrm>
            <a:off x="263352" y="3501008"/>
            <a:ext cx="11665296" cy="2808312"/>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407368" y="3498724"/>
            <a:ext cx="11377264" cy="2062103"/>
          </a:xfrm>
          <a:prstGeom prst="rect">
            <a:avLst/>
          </a:prstGeom>
          <a:noFill/>
        </p:spPr>
        <p:txBody>
          <a:bodyPr wrap="square" rtlCol="0">
            <a:spAutoFit/>
          </a:bodyPr>
          <a:lstStyle/>
          <a:p>
            <a:r>
              <a:rPr lang="en-US" sz="1600" b="1" dirty="0"/>
              <a:t>Fallback strategy</a:t>
            </a:r>
          </a:p>
          <a:p>
            <a:pPr marL="285750" indent="-285750">
              <a:buFont typeface="Arial" pitchFamily="34" charset="0"/>
              <a:buChar char="•"/>
            </a:pPr>
            <a:r>
              <a:rPr lang="en-US" sz="1600" dirty="0"/>
              <a:t>There is a possibility for any of the parties to decide that the use of shared compute resources was not such a good idea after all. This should happen by December 2017 and the agreement until April 2018 should be honored, unless agreed by both parties. Should this scenario happen, regular investments on Phoenix will continue as before.</a:t>
            </a:r>
          </a:p>
          <a:p>
            <a:pPr marL="285750" indent="-285750">
              <a:buFont typeface="Arial" pitchFamily="34" charset="0"/>
              <a:buChar char="•"/>
            </a:pPr>
            <a:r>
              <a:rPr lang="en-US" sz="1600" dirty="0"/>
              <a:t>Storage resources can still be provisioned as a shared resource</a:t>
            </a:r>
          </a:p>
          <a:p>
            <a:pPr marL="285750" indent="-285750">
              <a:buFont typeface="Arial" pitchFamily="34" charset="0"/>
              <a:buChar char="•"/>
            </a:pPr>
            <a:r>
              <a:rPr lang="en-US" sz="1600" dirty="0"/>
              <a:t>Amount of resulting resources in Phoenix for 2018 and beyond would be impacted by a reduction of 4,000 HS06 in the following years (still 7% above pledges, instead of </a:t>
            </a:r>
            <a:r>
              <a:rPr lang="en-US" sz="1600" dirty="0" smtClean="0"/>
              <a:t>10%)</a:t>
            </a:r>
            <a:endParaRPr lang="en-US" sz="1600" dirty="0"/>
          </a:p>
          <a:p>
            <a:endParaRPr lang="en-US" sz="1600" dirty="0"/>
          </a:p>
        </p:txBody>
      </p:sp>
      <p:graphicFrame>
        <p:nvGraphicFramePr>
          <p:cNvPr id="9" name="Table 8"/>
          <p:cNvGraphicFramePr>
            <a:graphicFrameLocks noGrp="1"/>
          </p:cNvGraphicFramePr>
          <p:nvPr>
            <p:extLst>
              <p:ext uri="{D42A27DB-BD31-4B8C-83A1-F6EECF244321}">
                <p14:modId xmlns:p14="http://schemas.microsoft.com/office/powerpoint/2010/main" val="2764651800"/>
              </p:ext>
            </p:extLst>
          </p:nvPr>
        </p:nvGraphicFramePr>
        <p:xfrm>
          <a:off x="5578575" y="5453644"/>
          <a:ext cx="6336705" cy="822960"/>
        </p:xfrm>
        <a:graphic>
          <a:graphicData uri="http://schemas.openxmlformats.org/drawingml/2006/table">
            <a:tbl>
              <a:tblPr firstRow="1" bandRow="1">
                <a:tableStyleId>{7DF18680-E054-41AD-8BC1-D1AEF772440D}</a:tableStyleId>
              </a:tblPr>
              <a:tblGrid>
                <a:gridCol w="2160241"/>
                <a:gridCol w="1044116"/>
                <a:gridCol w="1044116"/>
                <a:gridCol w="1044116"/>
                <a:gridCol w="1044116"/>
              </a:tblGrid>
              <a:tr h="233998">
                <a:tc>
                  <a:txBody>
                    <a:bodyPr/>
                    <a:lstStyle/>
                    <a:p>
                      <a:pPr algn="ctr"/>
                      <a:r>
                        <a:rPr lang="en-US" sz="1200" dirty="0" smtClean="0"/>
                        <a:t>PHOENIX </a:t>
                      </a:r>
                      <a:r>
                        <a:rPr lang="en-US" sz="1200" baseline="0" dirty="0" smtClean="0"/>
                        <a:t> after fallback</a:t>
                      </a:r>
                      <a:endParaRPr lang="en-US" sz="1200" dirty="0"/>
                    </a:p>
                  </a:txBody>
                  <a:tcPr/>
                </a:tc>
                <a:tc>
                  <a:txBody>
                    <a:bodyPr/>
                    <a:lstStyle/>
                    <a:p>
                      <a:pPr algn="ctr"/>
                      <a:r>
                        <a:rPr lang="en-US" sz="1200" dirty="0" smtClean="0"/>
                        <a:t>2017</a:t>
                      </a:r>
                      <a:endParaRPr lang="en-US" sz="1200" dirty="0"/>
                    </a:p>
                  </a:txBody>
                  <a:tcPr/>
                </a:tc>
                <a:tc>
                  <a:txBody>
                    <a:bodyPr/>
                    <a:lstStyle/>
                    <a:p>
                      <a:pPr algn="ctr"/>
                      <a:r>
                        <a:rPr lang="en-US" sz="1200" dirty="0" smtClean="0"/>
                        <a:t>2018</a:t>
                      </a:r>
                      <a:endParaRPr lang="en-US" sz="1200" dirty="0"/>
                    </a:p>
                  </a:txBody>
                  <a:tcPr/>
                </a:tc>
                <a:tc>
                  <a:txBody>
                    <a:bodyPr/>
                    <a:lstStyle/>
                    <a:p>
                      <a:pPr algn="ctr"/>
                      <a:r>
                        <a:rPr lang="en-US" sz="1200" dirty="0" smtClean="0"/>
                        <a:t>2019</a:t>
                      </a:r>
                      <a:endParaRPr lang="en-US" sz="1200" dirty="0"/>
                    </a:p>
                  </a:txBody>
                  <a:tcPr/>
                </a:tc>
                <a:tc>
                  <a:txBody>
                    <a:bodyPr/>
                    <a:lstStyle/>
                    <a:p>
                      <a:pPr algn="ctr"/>
                      <a:r>
                        <a:rPr lang="en-US" sz="1200" dirty="0" smtClean="0"/>
                        <a:t>2020</a:t>
                      </a:r>
                      <a:endParaRPr lang="en-US" sz="1200" dirty="0"/>
                    </a:p>
                  </a:txBody>
                  <a:tcPr/>
                </a:tc>
              </a:tr>
              <a:tr h="233998">
                <a:tc>
                  <a:txBody>
                    <a:bodyPr/>
                    <a:lstStyle/>
                    <a:p>
                      <a:r>
                        <a:rPr lang="en-US" sz="1200" dirty="0" smtClean="0"/>
                        <a:t>Compute [HS06]</a:t>
                      </a:r>
                      <a:endParaRPr lang="en-US" sz="1200" dirty="0"/>
                    </a:p>
                  </a:txBody>
                  <a:tcPr/>
                </a:tc>
                <a:tc>
                  <a:txBody>
                    <a:bodyPr/>
                    <a:lstStyle/>
                    <a:p>
                      <a:pPr algn="r"/>
                      <a:r>
                        <a:rPr lang="en-US" sz="1200" dirty="0" smtClean="0"/>
                        <a:t>87,000</a:t>
                      </a:r>
                      <a:endParaRPr lang="en-US" sz="1200" dirty="0"/>
                    </a:p>
                  </a:txBody>
                  <a:tcPr/>
                </a:tc>
                <a:tc>
                  <a:txBody>
                    <a:bodyPr/>
                    <a:lstStyle/>
                    <a:p>
                      <a:pPr algn="r"/>
                      <a:r>
                        <a:rPr lang="en-US" sz="1200" dirty="0" smtClean="0"/>
                        <a:t>103,000</a:t>
                      </a:r>
                      <a:endParaRPr lang="en-US" sz="1200" dirty="0"/>
                    </a:p>
                  </a:txBody>
                  <a:tcPr/>
                </a:tc>
                <a:tc>
                  <a:txBody>
                    <a:bodyPr/>
                    <a:lstStyle/>
                    <a:p>
                      <a:pPr algn="r"/>
                      <a:r>
                        <a:rPr lang="en-US" sz="1200" dirty="0" smtClean="0"/>
                        <a:t>118,000</a:t>
                      </a:r>
                      <a:endParaRPr lang="en-US" sz="1200" dirty="0"/>
                    </a:p>
                  </a:txBody>
                  <a:tcPr/>
                </a:tc>
                <a:tc>
                  <a:txBody>
                    <a:bodyPr/>
                    <a:lstStyle/>
                    <a:p>
                      <a:pPr algn="r"/>
                      <a:r>
                        <a:rPr lang="en-US" sz="1200" dirty="0" smtClean="0">
                          <a:solidFill>
                            <a:schemeClr val="bg1">
                              <a:lumMod val="50000"/>
                            </a:schemeClr>
                          </a:solidFill>
                        </a:rPr>
                        <a:t>136,000</a:t>
                      </a:r>
                      <a:endParaRPr lang="en-US" sz="1200" dirty="0">
                        <a:solidFill>
                          <a:schemeClr val="bg1">
                            <a:lumMod val="50000"/>
                          </a:schemeClr>
                        </a:solidFill>
                      </a:endParaRPr>
                    </a:p>
                  </a:txBody>
                  <a:tcPr/>
                </a:tc>
              </a:tr>
              <a:tr h="233998">
                <a:tc>
                  <a:txBody>
                    <a:bodyPr/>
                    <a:lstStyle/>
                    <a:p>
                      <a:r>
                        <a:rPr lang="en-US" sz="1200" dirty="0" smtClean="0"/>
                        <a:t>Storage [TB]</a:t>
                      </a:r>
                      <a:endParaRPr lang="en-US" sz="1200" dirty="0"/>
                    </a:p>
                  </a:txBody>
                  <a:tcPr/>
                </a:tc>
                <a:tc>
                  <a:txBody>
                    <a:bodyPr/>
                    <a:lstStyle/>
                    <a:p>
                      <a:pPr algn="r"/>
                      <a:r>
                        <a:rPr lang="en-US" sz="1200" dirty="0" smtClean="0"/>
                        <a:t>3,500</a:t>
                      </a:r>
                      <a:endParaRPr lang="en-US" sz="1200" dirty="0"/>
                    </a:p>
                  </a:txBody>
                  <a:tcPr/>
                </a:tc>
                <a:tc>
                  <a:txBody>
                    <a:bodyPr/>
                    <a:lstStyle/>
                    <a:p>
                      <a:pPr algn="r"/>
                      <a:r>
                        <a:rPr lang="en-US" sz="1200" dirty="0" smtClean="0"/>
                        <a:t>4,000</a:t>
                      </a:r>
                      <a:endParaRPr lang="en-US" sz="1200" dirty="0"/>
                    </a:p>
                  </a:txBody>
                  <a:tcPr/>
                </a:tc>
                <a:tc>
                  <a:txBody>
                    <a:bodyPr/>
                    <a:lstStyle/>
                    <a:p>
                      <a:pPr algn="r"/>
                      <a:r>
                        <a:rPr lang="en-US" sz="1200" dirty="0" smtClean="0"/>
                        <a:t>4,300</a:t>
                      </a:r>
                      <a:endParaRPr lang="en-US" sz="1200" dirty="0"/>
                    </a:p>
                  </a:txBody>
                  <a:tcPr/>
                </a:tc>
                <a:tc>
                  <a:txBody>
                    <a:bodyPr/>
                    <a:lstStyle/>
                    <a:p>
                      <a:pPr algn="r"/>
                      <a:r>
                        <a:rPr lang="en-US" sz="1200" dirty="0" smtClean="0">
                          <a:solidFill>
                            <a:schemeClr val="bg1">
                              <a:lumMod val="50000"/>
                            </a:schemeClr>
                          </a:solidFill>
                        </a:rPr>
                        <a:t>4,800</a:t>
                      </a:r>
                      <a:endParaRPr lang="en-US" sz="1200" dirty="0">
                        <a:solidFill>
                          <a:schemeClr val="bg1">
                            <a:lumMod val="50000"/>
                          </a:schemeClr>
                        </a:solidFill>
                      </a:endParaRPr>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596184171"/>
              </p:ext>
            </p:extLst>
          </p:nvPr>
        </p:nvGraphicFramePr>
        <p:xfrm>
          <a:off x="695400" y="5445224"/>
          <a:ext cx="4392487" cy="833532"/>
        </p:xfrm>
        <a:graphic>
          <a:graphicData uri="http://schemas.openxmlformats.org/drawingml/2006/table">
            <a:tbl>
              <a:tblPr firstRow="1" bandRow="1">
                <a:tableStyleId>{00A15C55-8517-42AA-B614-E9B94910E393}</a:tableStyleId>
              </a:tblPr>
              <a:tblGrid>
                <a:gridCol w="1440160"/>
                <a:gridCol w="984109"/>
                <a:gridCol w="984109"/>
                <a:gridCol w="984109"/>
              </a:tblGrid>
              <a:tr h="284892">
                <a:tc>
                  <a:txBody>
                    <a:bodyPr/>
                    <a:lstStyle/>
                    <a:p>
                      <a:pPr algn="ctr"/>
                      <a:r>
                        <a:rPr lang="en-US" sz="1200" dirty="0" smtClean="0"/>
                        <a:t>Pledges</a:t>
                      </a:r>
                      <a:endParaRPr lang="en-US" sz="1200" dirty="0"/>
                    </a:p>
                  </a:txBody>
                  <a:tcPr/>
                </a:tc>
                <a:tc>
                  <a:txBody>
                    <a:bodyPr/>
                    <a:lstStyle/>
                    <a:p>
                      <a:pPr algn="ctr"/>
                      <a:r>
                        <a:rPr lang="en-US" sz="1200" dirty="0" smtClean="0"/>
                        <a:t>2017</a:t>
                      </a:r>
                      <a:endParaRPr lang="en-US" sz="1200" dirty="0"/>
                    </a:p>
                  </a:txBody>
                  <a:tcPr/>
                </a:tc>
                <a:tc>
                  <a:txBody>
                    <a:bodyPr/>
                    <a:lstStyle/>
                    <a:p>
                      <a:pPr algn="ctr"/>
                      <a:r>
                        <a:rPr lang="en-US" sz="1200" dirty="0" smtClean="0"/>
                        <a:t>2018</a:t>
                      </a:r>
                      <a:endParaRPr lang="en-US" sz="1200" dirty="0"/>
                    </a:p>
                  </a:txBody>
                  <a:tcPr/>
                </a:tc>
                <a:tc>
                  <a:txBody>
                    <a:bodyPr/>
                    <a:lstStyle/>
                    <a:p>
                      <a:pPr algn="ctr"/>
                      <a:r>
                        <a:rPr lang="en-US" sz="1200" dirty="0" smtClean="0"/>
                        <a:t>2019</a:t>
                      </a:r>
                      <a:endParaRPr lang="en-US" sz="1200" dirty="0"/>
                    </a:p>
                  </a:txBody>
                  <a:tcPr/>
                </a:tc>
              </a:tr>
              <a:tr h="242744">
                <a:tc>
                  <a:txBody>
                    <a:bodyPr/>
                    <a:lstStyle/>
                    <a:p>
                      <a:r>
                        <a:rPr lang="en-US" sz="1200" dirty="0" smtClean="0"/>
                        <a:t>Compute [HS06]</a:t>
                      </a:r>
                      <a:endParaRPr lang="en-US" sz="1200" dirty="0"/>
                    </a:p>
                  </a:txBody>
                  <a:tcPr/>
                </a:tc>
                <a:tc>
                  <a:txBody>
                    <a:bodyPr/>
                    <a:lstStyle/>
                    <a:p>
                      <a:pPr algn="ctr"/>
                      <a:r>
                        <a:rPr lang="en-US" sz="1200" dirty="0" smtClean="0"/>
                        <a:t>78,000</a:t>
                      </a:r>
                      <a:endParaRPr lang="en-US" sz="1200" dirty="0"/>
                    </a:p>
                  </a:txBody>
                  <a:tcPr/>
                </a:tc>
                <a:tc>
                  <a:txBody>
                    <a:bodyPr/>
                    <a:lstStyle/>
                    <a:p>
                      <a:pPr algn="ctr"/>
                      <a:r>
                        <a:rPr lang="en-US" sz="1200" dirty="0" smtClean="0"/>
                        <a:t>96,000</a:t>
                      </a:r>
                      <a:endParaRPr lang="en-US" sz="1200" dirty="0"/>
                    </a:p>
                  </a:txBody>
                  <a:tcPr/>
                </a:tc>
                <a:tc>
                  <a:txBody>
                    <a:bodyPr/>
                    <a:lstStyle/>
                    <a:p>
                      <a:pPr algn="ctr"/>
                      <a:r>
                        <a:rPr lang="en-US" sz="1200" dirty="0" smtClean="0"/>
                        <a:t>110,000</a:t>
                      </a:r>
                      <a:endParaRPr lang="en-US" sz="1200" dirty="0"/>
                    </a:p>
                  </a:txBody>
                  <a:tcPr/>
                </a:tc>
              </a:tr>
              <a:tr h="256456">
                <a:tc>
                  <a:txBody>
                    <a:bodyPr/>
                    <a:lstStyle/>
                    <a:p>
                      <a:r>
                        <a:rPr lang="en-US" sz="1200" dirty="0" smtClean="0"/>
                        <a:t>Storage [TB]</a:t>
                      </a:r>
                      <a:endParaRPr lang="en-US" sz="1200" dirty="0"/>
                    </a:p>
                  </a:txBody>
                  <a:tcPr/>
                </a:tc>
                <a:tc>
                  <a:txBody>
                    <a:bodyPr/>
                    <a:lstStyle/>
                    <a:p>
                      <a:pPr algn="ctr"/>
                      <a:r>
                        <a:rPr lang="en-US" sz="1200" dirty="0" smtClean="0"/>
                        <a:t>3,500</a:t>
                      </a:r>
                      <a:endParaRPr lang="en-US" sz="1200" dirty="0"/>
                    </a:p>
                  </a:txBody>
                  <a:tcPr/>
                </a:tc>
                <a:tc>
                  <a:txBody>
                    <a:bodyPr/>
                    <a:lstStyle/>
                    <a:p>
                      <a:pPr algn="ctr"/>
                      <a:r>
                        <a:rPr lang="en-US" sz="1200" dirty="0" smtClean="0"/>
                        <a:t>4,000</a:t>
                      </a:r>
                      <a:endParaRPr lang="en-US" sz="1200" dirty="0"/>
                    </a:p>
                  </a:txBody>
                  <a:tcPr/>
                </a:tc>
                <a:tc>
                  <a:txBody>
                    <a:bodyPr/>
                    <a:lstStyle/>
                    <a:p>
                      <a:pPr algn="ctr"/>
                      <a:r>
                        <a:rPr lang="en-US" sz="1200" dirty="0" smtClean="0"/>
                        <a:t>4,300</a:t>
                      </a:r>
                      <a:endParaRPr lang="en-US" sz="1200" dirty="0"/>
                    </a:p>
                  </a:txBody>
                  <a:tcPr/>
                </a:tc>
              </a:tr>
            </a:tbl>
          </a:graphicData>
        </a:graphic>
      </p:graphicFrame>
    </p:spTree>
    <p:extLst>
      <p:ext uri="{BB962C8B-B14F-4D97-AF65-F5344CB8AC3E}">
        <p14:creationId xmlns:p14="http://schemas.microsoft.com/office/powerpoint/2010/main" val="40204246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Price comparison between Piz </a:t>
            </a:r>
            <a:r>
              <a:rPr lang="en-US" dirty="0" err="1" smtClean="0"/>
              <a:t>Daint</a:t>
            </a:r>
            <a:r>
              <a:rPr lang="en-US" dirty="0" smtClean="0"/>
              <a:t> and Phoenix</a:t>
            </a:r>
            <a:endParaRPr lang="en-US" dirty="0"/>
          </a:p>
        </p:txBody>
      </p:sp>
      <p:sp>
        <p:nvSpPr>
          <p:cNvPr id="3" name="Content Placeholder 2"/>
          <p:cNvSpPr>
            <a:spLocks noGrp="1"/>
          </p:cNvSpPr>
          <p:nvPr>
            <p:ph idx="1"/>
          </p:nvPr>
        </p:nvSpPr>
        <p:spPr>
          <a:xfrm>
            <a:off x="431800" y="4437112"/>
            <a:ext cx="11328400" cy="1790652"/>
          </a:xfrm>
        </p:spPr>
        <p:txBody>
          <a:bodyPr/>
          <a:lstStyle/>
          <a:p>
            <a:r>
              <a:rPr lang="en-US" dirty="0" smtClean="0"/>
              <a:t>For the same investment, the resulting resources are better in Piz </a:t>
            </a:r>
            <a:r>
              <a:rPr lang="en-US" dirty="0" err="1" smtClean="0"/>
              <a:t>Daint</a:t>
            </a:r>
            <a:r>
              <a:rPr lang="en-US" dirty="0" smtClean="0"/>
              <a:t> by:</a:t>
            </a:r>
          </a:p>
          <a:p>
            <a:pPr lvl="1"/>
            <a:r>
              <a:rPr lang="en-US" dirty="0" smtClean="0"/>
              <a:t>In 2018, 2.7% in compute, 0% in storage</a:t>
            </a:r>
          </a:p>
          <a:p>
            <a:pPr lvl="1"/>
            <a:r>
              <a:rPr lang="en-US" dirty="0" smtClean="0"/>
              <a:t>In 2019, 14.4% in compute, 7% in storage</a:t>
            </a:r>
          </a:p>
          <a:p>
            <a:pPr lvl="1"/>
            <a:r>
              <a:rPr lang="en-US" dirty="0" smtClean="0"/>
              <a:t>In 2020, 26.6% in compute, 10% in storage</a:t>
            </a:r>
            <a:endParaRPr lang="en-US" dirty="0"/>
          </a:p>
        </p:txBody>
      </p:sp>
      <p:sp>
        <p:nvSpPr>
          <p:cNvPr id="4" name="Footer Placeholder 3"/>
          <p:cNvSpPr>
            <a:spLocks noGrp="1"/>
          </p:cNvSpPr>
          <p:nvPr>
            <p:ph type="ftr" sz="quarter" idx="3"/>
          </p:nvPr>
        </p:nvSpPr>
        <p:spPr/>
        <p:txBody>
          <a:bodyPr/>
          <a:lstStyle/>
          <a:p>
            <a:r>
              <a:rPr lang="en-US" noProof="0" smtClean="0"/>
              <a:t>LHConCRAY</a:t>
            </a:r>
            <a:endParaRPr lang="en-US" noProof="0" dirty="0"/>
          </a:p>
        </p:txBody>
      </p:sp>
      <p:sp>
        <p:nvSpPr>
          <p:cNvPr id="5" name="Slide Number Placeholder 4"/>
          <p:cNvSpPr>
            <a:spLocks noGrp="1"/>
          </p:cNvSpPr>
          <p:nvPr>
            <p:ph type="sldNum" sz="quarter" idx="4"/>
          </p:nvPr>
        </p:nvSpPr>
        <p:spPr/>
        <p:txBody>
          <a:bodyPr/>
          <a:lstStyle/>
          <a:p>
            <a:fld id="{69C859BB-BF0B-4BDC-BBD4-42B4A100F88B}" type="slidenum">
              <a:rPr lang="de-CH" smtClean="0"/>
              <a:pPr/>
              <a:t>8</a:t>
            </a:fld>
            <a:endParaRPr lang="de-CH" dirty="0"/>
          </a:p>
        </p:txBody>
      </p:sp>
      <p:graphicFrame>
        <p:nvGraphicFramePr>
          <p:cNvPr id="11" name="Table 10"/>
          <p:cNvGraphicFramePr>
            <a:graphicFrameLocks noGrp="1"/>
          </p:cNvGraphicFramePr>
          <p:nvPr>
            <p:extLst>
              <p:ext uri="{D42A27DB-BD31-4B8C-83A1-F6EECF244321}">
                <p14:modId xmlns:p14="http://schemas.microsoft.com/office/powerpoint/2010/main" val="3733974129"/>
              </p:ext>
            </p:extLst>
          </p:nvPr>
        </p:nvGraphicFramePr>
        <p:xfrm>
          <a:off x="839416" y="980728"/>
          <a:ext cx="10439400" cy="3276600"/>
        </p:xfrm>
        <a:graphic>
          <a:graphicData uri="http://schemas.openxmlformats.org/drawingml/2006/table">
            <a:tbl>
              <a:tblPr/>
              <a:tblGrid>
                <a:gridCol w="1866900"/>
                <a:gridCol w="1714500"/>
                <a:gridCol w="1714500"/>
                <a:gridCol w="1714500"/>
                <a:gridCol w="1714500"/>
                <a:gridCol w="1714500"/>
              </a:tblGrid>
              <a:tr h="105156">
                <a:tc>
                  <a:txBody>
                    <a:bodyPr/>
                    <a:lstStyle/>
                    <a:p>
                      <a:pPr algn="l" fontAlgn="b"/>
                      <a:endParaRPr lang="en-US" sz="1100" b="0" i="0" u="none" strike="noStrike" dirty="0">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800" b="1" i="0" u="none" strike="noStrike" dirty="0" smtClean="0">
                          <a:solidFill>
                            <a:srgbClr val="000000"/>
                          </a:solidFill>
                          <a:effectLst/>
                          <a:latin typeface="Calibri"/>
                        </a:rPr>
                        <a:t>2017</a:t>
                      </a:r>
                      <a:endParaRPr lang="en-US" sz="1800" b="1" i="0" u="none" strike="noStrike" dirty="0">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800" b="1" i="0" u="none" strike="noStrike" dirty="0" smtClean="0">
                          <a:solidFill>
                            <a:srgbClr val="000000"/>
                          </a:solidFill>
                          <a:effectLst/>
                          <a:latin typeface="Calibri"/>
                        </a:rPr>
                        <a:t>2018</a:t>
                      </a:r>
                      <a:endParaRPr lang="en-US" sz="1800" b="1" i="0" u="none" strike="noStrike" dirty="0">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800" b="1" i="0" u="none" strike="noStrike" dirty="0" smtClean="0">
                          <a:solidFill>
                            <a:srgbClr val="000000"/>
                          </a:solidFill>
                          <a:effectLst/>
                          <a:latin typeface="Calibri"/>
                        </a:rPr>
                        <a:t>2019</a:t>
                      </a:r>
                      <a:endParaRPr lang="en-US" sz="1800" b="1" i="0" u="none" strike="noStrike" dirty="0">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800" b="1" i="0" u="none" strike="noStrike" dirty="0" smtClean="0">
                          <a:solidFill>
                            <a:srgbClr val="000000"/>
                          </a:solidFill>
                          <a:effectLst/>
                          <a:latin typeface="Calibri"/>
                        </a:rPr>
                        <a:t>2020</a:t>
                      </a:r>
                      <a:endParaRPr lang="en-US" sz="1800" b="1" i="0" u="none" strike="noStrike" dirty="0">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r h="190500">
                <a:tc rowSpan="2">
                  <a:txBody>
                    <a:bodyPr/>
                    <a:lstStyle/>
                    <a:p>
                      <a:pPr algn="ctr" fontAlgn="ctr"/>
                      <a:r>
                        <a:rPr lang="en-US" sz="1600" b="0" i="0" u="none" strike="noStrike" dirty="0">
                          <a:solidFill>
                            <a:srgbClr val="000000"/>
                          </a:solidFill>
                          <a:effectLst/>
                          <a:latin typeface="Calibri"/>
                        </a:rPr>
                        <a:t>COMPUTE</a:t>
                      </a:r>
                    </a:p>
                  </a:txBody>
                  <a:tcPr marL="9525" marR="9525" marT="9525"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a:rPr>
                        <a:t>Effective Capacity</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6100"/>
                          </a:solidFill>
                          <a:effectLst/>
                          <a:latin typeface="Calibri"/>
                        </a:rPr>
                        <a:t>                                            78,687 </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EFCE"/>
                    </a:solidFill>
                  </a:tcPr>
                </a:tc>
                <a:tc>
                  <a:txBody>
                    <a:bodyPr/>
                    <a:lstStyle/>
                    <a:p>
                      <a:pPr algn="ctr" fontAlgn="b"/>
                      <a:r>
                        <a:rPr lang="en-US" sz="1600" b="0" i="0" u="none" strike="noStrike" dirty="0">
                          <a:solidFill>
                            <a:srgbClr val="006100"/>
                          </a:solidFill>
                          <a:effectLst/>
                          <a:latin typeface="Calibri"/>
                        </a:rPr>
                        <a:t>                                            99,932 </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EFCE"/>
                    </a:solidFill>
                  </a:tcPr>
                </a:tc>
                <a:tc>
                  <a:txBody>
                    <a:bodyPr/>
                    <a:lstStyle/>
                    <a:p>
                      <a:pPr algn="ctr" fontAlgn="b"/>
                      <a:r>
                        <a:rPr lang="en-US" sz="1600" b="0" i="0" u="none" strike="noStrike">
                          <a:solidFill>
                            <a:srgbClr val="006100"/>
                          </a:solidFill>
                          <a:effectLst/>
                          <a:latin typeface="Calibri"/>
                        </a:rPr>
                        <a:t>                                          126,914 </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EFCE"/>
                    </a:solidFill>
                  </a:tcPr>
                </a:tc>
                <a:tc>
                  <a:txBody>
                    <a:bodyPr/>
                    <a:lstStyle/>
                    <a:p>
                      <a:pPr algn="ctr" fontAlgn="b"/>
                      <a:r>
                        <a:rPr lang="en-US" sz="1600" b="0" i="0" u="none" strike="noStrike">
                          <a:solidFill>
                            <a:srgbClr val="006100"/>
                          </a:solidFill>
                          <a:effectLst/>
                          <a:latin typeface="Calibri"/>
                        </a:rPr>
                        <a:t>                                          161,181 </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EFCE"/>
                    </a:solidFill>
                  </a:tcPr>
                </a:tc>
              </a:tr>
              <a:tr h="200025">
                <a:tc vMerge="1">
                  <a:txBody>
                    <a:bodyPr/>
                    <a:lstStyle/>
                    <a:p>
                      <a:endParaRPr lang="en-US"/>
                    </a:p>
                  </a:txBody>
                  <a:tcPr/>
                </a:tc>
                <a:tc>
                  <a:txBody>
                    <a:bodyPr/>
                    <a:lstStyle/>
                    <a:p>
                      <a:pPr algn="ctr" fontAlgn="b"/>
                      <a:r>
                        <a:rPr lang="en-US" sz="1600" b="0" i="0" u="none" strike="noStrike" dirty="0">
                          <a:solidFill>
                            <a:srgbClr val="000000"/>
                          </a:solidFill>
                          <a:effectLst/>
                          <a:latin typeface="Calibri"/>
                        </a:rPr>
                        <a:t>Pledges</a:t>
                      </a:r>
                    </a:p>
                  </a:txBody>
                  <a:tcPr marL="9525" marR="9525" marT="9525" marB="0" anchor="b">
                    <a:lnL>
                      <a:noFill/>
                    </a:lnL>
                    <a:lnR w="6350" cap="flat" cmpd="sng" algn="ctr">
                      <a:solidFill>
                        <a:srgbClr val="7F7F7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3F3F76"/>
                          </a:solidFill>
                          <a:effectLst/>
                          <a:latin typeface="Calibri"/>
                        </a:rPr>
                        <a:t>                                            78,000 </a:t>
                      </a:r>
                    </a:p>
                  </a:txBody>
                  <a:tcPr marL="9525" marR="9525" marT="9525"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1600" b="0" i="0" u="none" strike="noStrike">
                          <a:solidFill>
                            <a:srgbClr val="3F3F76"/>
                          </a:solidFill>
                          <a:effectLst/>
                          <a:latin typeface="Calibri"/>
                        </a:rPr>
                        <a:t>                                            96,000 </a:t>
                      </a:r>
                    </a:p>
                  </a:txBody>
                  <a:tcPr marL="9525" marR="9525" marT="9525"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1600" b="0" i="0" u="none" strike="noStrike">
                          <a:solidFill>
                            <a:srgbClr val="3F3F76"/>
                          </a:solidFill>
                          <a:effectLst/>
                          <a:latin typeface="Calibri"/>
                        </a:rPr>
                        <a:t>                                          110,000 </a:t>
                      </a:r>
                    </a:p>
                  </a:txBody>
                  <a:tcPr marL="9525" marR="9525" marT="9525"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1600" b="0" i="0" u="none" strike="noStrike">
                          <a:solidFill>
                            <a:srgbClr val="3F3F76"/>
                          </a:solidFill>
                          <a:effectLst/>
                          <a:latin typeface="Calibri"/>
                        </a:rPr>
                        <a:t>                                          124,000 </a:t>
                      </a:r>
                    </a:p>
                  </a:txBody>
                  <a:tcPr marL="9525" marR="9525" marT="9525" marB="0" anchor="b">
                    <a:lnL w="6350" cap="flat" cmpd="sng" algn="ctr">
                      <a:solidFill>
                        <a:srgbClr val="7F7F7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r>
              <a:tr h="190500">
                <a:tc rowSpan="2">
                  <a:txBody>
                    <a:bodyPr/>
                    <a:lstStyle/>
                    <a:p>
                      <a:pPr algn="ctr" fontAlgn="ctr"/>
                      <a:r>
                        <a:rPr lang="en-US" sz="1600" b="0" i="0" u="none" strike="noStrike">
                          <a:solidFill>
                            <a:srgbClr val="000000"/>
                          </a:solidFill>
                          <a:effectLst/>
                          <a:latin typeface="Calibri"/>
                        </a:rPr>
                        <a:t>STORAGE</a:t>
                      </a:r>
                    </a:p>
                  </a:txBody>
                  <a:tcPr marL="9525" marR="9525" marT="9525"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Effective Capacity</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6100"/>
                          </a:solidFill>
                          <a:effectLst/>
                          <a:latin typeface="Calibri"/>
                        </a:rPr>
                        <a:t>                                              4,015 </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EFCE"/>
                    </a:solidFill>
                  </a:tcPr>
                </a:tc>
                <a:tc>
                  <a:txBody>
                    <a:bodyPr/>
                    <a:lstStyle/>
                    <a:p>
                      <a:pPr algn="ctr" fontAlgn="b"/>
                      <a:r>
                        <a:rPr lang="en-US" sz="1600" b="0" i="0" u="none" strike="noStrike" dirty="0">
                          <a:solidFill>
                            <a:srgbClr val="006100"/>
                          </a:solidFill>
                          <a:effectLst/>
                          <a:latin typeface="Calibri"/>
                        </a:rPr>
                        <a:t>                                              4,015 </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EFCE"/>
                    </a:solidFill>
                  </a:tcPr>
                </a:tc>
                <a:tc>
                  <a:txBody>
                    <a:bodyPr/>
                    <a:lstStyle/>
                    <a:p>
                      <a:pPr algn="ctr" fontAlgn="b"/>
                      <a:r>
                        <a:rPr lang="en-US" sz="1600" b="0" i="0" u="none" strike="noStrike">
                          <a:solidFill>
                            <a:srgbClr val="006100"/>
                          </a:solidFill>
                          <a:effectLst/>
                          <a:latin typeface="Calibri"/>
                        </a:rPr>
                        <a:t>                                              4,617 </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EFCE"/>
                    </a:solidFill>
                  </a:tcPr>
                </a:tc>
                <a:tc>
                  <a:txBody>
                    <a:bodyPr/>
                    <a:lstStyle/>
                    <a:p>
                      <a:pPr algn="ctr" fontAlgn="b"/>
                      <a:r>
                        <a:rPr lang="en-US" sz="1600" b="0" i="0" u="none" strike="noStrike">
                          <a:solidFill>
                            <a:srgbClr val="006100"/>
                          </a:solidFill>
                          <a:effectLst/>
                          <a:latin typeface="Calibri"/>
                        </a:rPr>
                        <a:t>                                              5,310 </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EFCE"/>
                    </a:solidFill>
                  </a:tcPr>
                </a:tc>
              </a:tr>
              <a:tr h="200025">
                <a:tc vMerge="1">
                  <a:txBody>
                    <a:bodyPr/>
                    <a:lstStyle/>
                    <a:p>
                      <a:endParaRPr lang="en-US"/>
                    </a:p>
                  </a:txBody>
                  <a:tcPr/>
                </a:tc>
                <a:tc>
                  <a:txBody>
                    <a:bodyPr/>
                    <a:lstStyle/>
                    <a:p>
                      <a:pPr algn="ctr" fontAlgn="b"/>
                      <a:r>
                        <a:rPr lang="en-US" sz="1600" b="0" i="0" u="none" strike="noStrike">
                          <a:solidFill>
                            <a:srgbClr val="000000"/>
                          </a:solidFill>
                          <a:effectLst/>
                          <a:latin typeface="Calibri"/>
                        </a:rPr>
                        <a:t>Pledges</a:t>
                      </a:r>
                    </a:p>
                  </a:txBody>
                  <a:tcPr marL="9525" marR="9525" marT="9525" marB="0" anchor="b">
                    <a:lnL>
                      <a:noFill/>
                    </a:lnL>
                    <a:lnR w="6350" cap="flat" cmpd="sng" algn="ctr">
                      <a:solidFill>
                        <a:srgbClr val="7F7F7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3F3F76"/>
                          </a:solidFill>
                          <a:effectLst/>
                          <a:latin typeface="Calibri"/>
                        </a:rPr>
                        <a:t>                                              4,000 </a:t>
                      </a:r>
                    </a:p>
                  </a:txBody>
                  <a:tcPr marL="9525" marR="9525" marT="9525"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1600" b="0" i="0" u="none" strike="noStrike">
                          <a:solidFill>
                            <a:srgbClr val="3F3F76"/>
                          </a:solidFill>
                          <a:effectLst/>
                          <a:latin typeface="Calibri"/>
                        </a:rPr>
                        <a:t>                                              4,000 </a:t>
                      </a:r>
                    </a:p>
                  </a:txBody>
                  <a:tcPr marL="9525" marR="9525" marT="9525"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1600" b="0" i="0" u="none" strike="noStrike" dirty="0">
                          <a:solidFill>
                            <a:srgbClr val="3F3F76"/>
                          </a:solidFill>
                          <a:effectLst/>
                          <a:latin typeface="Calibri"/>
                        </a:rPr>
                        <a:t>                                              4,300 </a:t>
                      </a:r>
                    </a:p>
                  </a:txBody>
                  <a:tcPr marL="9525" marR="9525" marT="9525"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1600" b="0" i="0" u="none" strike="noStrike">
                          <a:solidFill>
                            <a:srgbClr val="3F3F76"/>
                          </a:solidFill>
                          <a:effectLst/>
                          <a:latin typeface="Calibri"/>
                        </a:rPr>
                        <a:t>                                              4,300 </a:t>
                      </a:r>
                    </a:p>
                  </a:txBody>
                  <a:tcPr marL="9525" marR="9525" marT="9525" marB="0" anchor="b">
                    <a:lnL w="6350" cap="flat" cmpd="sng" algn="ctr">
                      <a:solidFill>
                        <a:srgbClr val="7F7F7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r>
              <a:tr h="200025">
                <a:tc>
                  <a:txBody>
                    <a:bodyPr/>
                    <a:lstStyle/>
                    <a:p>
                      <a:pPr algn="ctr" fontAlgn="b"/>
                      <a:endParaRPr lang="en-US" sz="1600" b="0" i="0" u="none" strike="noStrike">
                        <a:solidFill>
                          <a:srgbClr val="000000"/>
                        </a:solidFill>
                        <a:effectLst/>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600" b="0" i="0" u="none" strike="noStrike" dirty="0">
                        <a:solidFill>
                          <a:srgbClr val="000000"/>
                        </a:solidFill>
                        <a:effectLst/>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600" b="0" i="0" u="none" strike="noStrike" dirty="0">
                        <a:solidFill>
                          <a:srgbClr val="000000"/>
                        </a:solidFill>
                        <a:effectLst/>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rowSpan="2">
                  <a:txBody>
                    <a:bodyPr/>
                    <a:lstStyle/>
                    <a:p>
                      <a:pPr algn="ctr" fontAlgn="ctr"/>
                      <a:r>
                        <a:rPr lang="en-US" sz="1600" b="0" i="1" u="none" strike="noStrike">
                          <a:solidFill>
                            <a:srgbClr val="7F7F7F"/>
                          </a:solidFill>
                          <a:effectLst/>
                          <a:latin typeface="Calibri"/>
                        </a:rPr>
                        <a:t>PHOENIX</a:t>
                      </a:r>
                    </a:p>
                  </a:txBody>
                  <a:tcPr marL="9525" marR="9525" marT="9525"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1" u="none" strike="noStrike">
                          <a:solidFill>
                            <a:srgbClr val="7F7F7F"/>
                          </a:solidFill>
                          <a:effectLst/>
                          <a:latin typeface="Calibri"/>
                        </a:rPr>
                        <a:t>Compute effective Capacity</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1" u="none" strike="noStrike">
                          <a:solidFill>
                            <a:srgbClr val="7F7F7F"/>
                          </a:solidFill>
                          <a:effectLst/>
                          <a:latin typeface="Calibri"/>
                        </a:rPr>
                        <a:t>79.091</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1" u="none" strike="noStrike">
                          <a:solidFill>
                            <a:srgbClr val="7F7F7F"/>
                          </a:solidFill>
                          <a:effectLst/>
                          <a:latin typeface="Calibri"/>
                        </a:rPr>
                        <a:t>97.273</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1" u="none" strike="noStrike">
                          <a:solidFill>
                            <a:srgbClr val="7F7F7F"/>
                          </a:solidFill>
                          <a:effectLst/>
                          <a:latin typeface="Calibri"/>
                        </a:rPr>
                        <a:t>110.909</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1" u="none" strike="noStrike" dirty="0">
                          <a:solidFill>
                            <a:srgbClr val="7F7F7F"/>
                          </a:solidFill>
                          <a:effectLst/>
                          <a:latin typeface="Calibri"/>
                        </a:rPr>
                        <a:t>127.273</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00025">
                <a:tc vMerge="1">
                  <a:txBody>
                    <a:bodyPr/>
                    <a:lstStyle/>
                    <a:p>
                      <a:endParaRPr lang="en-US"/>
                    </a:p>
                  </a:txBody>
                  <a:tcPr/>
                </a:tc>
                <a:tc>
                  <a:txBody>
                    <a:bodyPr/>
                    <a:lstStyle/>
                    <a:p>
                      <a:pPr algn="ctr" fontAlgn="b"/>
                      <a:r>
                        <a:rPr lang="en-US" sz="1600" b="0" i="1" u="none" strike="noStrike">
                          <a:solidFill>
                            <a:srgbClr val="7F7F7F"/>
                          </a:solidFill>
                          <a:effectLst/>
                          <a:latin typeface="Calibri"/>
                        </a:rPr>
                        <a:t>Storage Capacity</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0" i="1" u="none" strike="noStrike">
                          <a:solidFill>
                            <a:srgbClr val="7F7F7F"/>
                          </a:solidFill>
                          <a:effectLst/>
                          <a:latin typeface="Calibri"/>
                        </a:rPr>
                        <a:t>3500</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0" i="1" u="none" strike="noStrike">
                          <a:solidFill>
                            <a:srgbClr val="7F7F7F"/>
                          </a:solidFill>
                          <a:effectLst/>
                          <a:latin typeface="Calibri"/>
                        </a:rPr>
                        <a:t>4000</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0" i="1" u="none" strike="noStrike">
                          <a:solidFill>
                            <a:srgbClr val="7F7F7F"/>
                          </a:solidFill>
                          <a:effectLst/>
                          <a:latin typeface="Calibri"/>
                        </a:rPr>
                        <a:t>4300</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0" i="1" u="none" strike="noStrike" dirty="0">
                          <a:solidFill>
                            <a:srgbClr val="7F7F7F"/>
                          </a:solidFill>
                          <a:effectLst/>
                          <a:latin typeface="Calibri"/>
                        </a:rPr>
                        <a:t>4800</a:t>
                      </a:r>
                    </a:p>
                  </a:txBody>
                  <a:tcPr marL="9525" marR="9525"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09339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Scratch &amp; Middleware Resources</a:t>
            </a:r>
            <a:endParaRPr lang="en-US" dirty="0"/>
          </a:p>
        </p:txBody>
      </p:sp>
    </p:spTree>
    <p:extLst>
      <p:ext uri="{BB962C8B-B14F-4D97-AF65-F5344CB8AC3E}">
        <p14:creationId xmlns:p14="http://schemas.microsoft.com/office/powerpoint/2010/main" val="1906881502"/>
      </p:ext>
    </p:extLst>
  </p:cSld>
  <p:clrMapOvr>
    <a:masterClrMapping/>
  </p:clrMapOvr>
  <p:timing>
    <p:tnLst>
      <p:par>
        <p:cTn id="1" dur="indefinite" restart="never" nodeType="tmRoot"/>
      </p:par>
    </p:tnLst>
  </p:timing>
</p:sld>
</file>

<file path=ppt/theme/theme1.xml><?xml version="1.0" encoding="utf-8"?>
<a:theme xmlns:a="http://schemas.openxmlformats.org/drawingml/2006/main" name="PPT Template CSCS">
  <a:themeElements>
    <a:clrScheme name="CSCS_Renato">
      <a:dk1>
        <a:sysClr val="windowText" lastClr="000000"/>
      </a:dk1>
      <a:lt1>
        <a:sysClr val="window" lastClr="FFFFFF"/>
      </a:lt1>
      <a:dk2>
        <a:srgbClr val="1F407A"/>
      </a:dk2>
      <a:lt2>
        <a:srgbClr val="E2001A"/>
      </a:lt2>
      <a:accent1>
        <a:srgbClr val="72791C"/>
      </a:accent1>
      <a:accent2>
        <a:srgbClr val="007A96"/>
      </a:accent2>
      <a:accent3>
        <a:srgbClr val="974806"/>
      </a:accent3>
      <a:accent4>
        <a:srgbClr val="800080"/>
      </a:accent4>
      <a:accent5>
        <a:srgbClr val="A78720"/>
      </a:accent5>
      <a:accent6>
        <a:srgbClr val="A60B16"/>
      </a:accent6>
      <a:hlink>
        <a:srgbClr val="A60B16"/>
      </a:hlink>
      <a:folHlink>
        <a:srgbClr val="A60B16"/>
      </a:folHlink>
    </a:clrScheme>
    <a:fontScheme name="CSCS">
      <a:majorFont>
        <a:latin typeface="Arial"/>
        <a:ea typeface=""/>
        <a:cs typeface=""/>
      </a:majorFont>
      <a:minorFont>
        <a:latin typeface="Arial"/>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9050">
          <a:solidFill>
            <a:schemeClr val="tx1"/>
          </a:solidFill>
          <a:headEnd type="none" w="med" len="med"/>
          <a:tailEnd type="none" w="med" len="med"/>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lnDef>
      <a:spPr>
        <a:ln w="19050">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 xmlns:thm15="http://schemas.microsoft.com/office/thememl/2012/main" name="CSCS PowerPoint Template 16to9 2016.potx" id="{6067074B-F877-4B69-9C81-C187D8F7ECF8}" vid="{394EFFA6-587B-410F-94C5-9B01B230B622}"/>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CSCS PowerPoint Template 16to9 2016</Template>
  <TotalTime>5778</TotalTime>
  <Words>1403</Words>
  <Application>Microsoft Office PowerPoint</Application>
  <PresentationFormat>Custom</PresentationFormat>
  <Paragraphs>237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PPT Template CSCS</vt:lpstr>
      <vt:lpstr>Proposal: LHConCRAY operations in 2017</vt:lpstr>
      <vt:lpstr>Introduction</vt:lpstr>
      <vt:lpstr>Changes in “Services” Model</vt:lpstr>
      <vt:lpstr>Resource Planning</vt:lpstr>
      <vt:lpstr>Concept</vt:lpstr>
      <vt:lpstr>Potential Computing Resources Growth (2018-2020)</vt:lpstr>
      <vt:lpstr>Resource Planning 2018 and beyond</vt:lpstr>
      <vt:lpstr>Price comparison between Piz Daint and Phoenix</vt:lpstr>
      <vt:lpstr>Scratch &amp; Middleware Resources</vt:lpstr>
      <vt:lpstr>Scratch</vt:lpstr>
      <vt:lpstr>Network and Middleware</vt:lpstr>
      <vt:lpstr>Phoenix maintenance costs</vt:lpstr>
      <vt:lpstr>Previous Questions</vt:lpstr>
      <vt:lpstr>Questions (to be addressed after entering production)</vt:lpstr>
      <vt:lpstr>Thank you for your attention.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Handbook</dc:title>
  <dc:creator>Michele De Lorenzi</dc:creator>
  <cp:lastModifiedBy>Pablo Fernandez</cp:lastModifiedBy>
  <cp:revision>475</cp:revision>
  <dcterms:created xsi:type="dcterms:W3CDTF">2016-05-25T09:05:42Z</dcterms:created>
  <dcterms:modified xsi:type="dcterms:W3CDTF">2017-10-03T07:06:13Z</dcterms:modified>
</cp:coreProperties>
</file>