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ppt/notesSlides/notesSlide10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0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7.xml" ContentType="application/vnd.openxmlformats-officedocument.presentationml.slide+xml"/>
  <Override PartName="/ppt/theme/theme1.xml" ContentType="application/vnd.openxmlformats-officedocument.theme+xml"/>
  <Default Extension="wmf" ContentType="image/x-wmf"/>
  <Default Extension="rels" ContentType="application/vnd.openxmlformats-package.relationships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Default Extension="jpeg" ContentType="image/jpeg"/>
  <Override PartName="/ppt/slides/slide12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1.xml" ContentType="application/vnd.openxmlformats-officedocument.presentationml.notesSlide+xml"/>
  <Override PartName="/ppt/theme/theme3.xml" ContentType="application/vnd.openxmlformats-officedocument.theme+xml"/>
  <Override PartName="/ppt/slides/slide9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Default Extension="xml" ContentType="application/xml"/>
  <Default Extension="emf" ContentType="image/x-emf"/>
  <Override PartName="/ppt/slides/slide14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13.xml" ContentType="application/vnd.openxmlformats-officedocument.presentationml.notesSlide+xml"/>
  <Override PartName="/ppt/slides/slide26.xml" ContentType="application/vnd.openxmlformats-officedocument.presentationml.slide+xml"/>
  <Override PartName="/ppt/slideLayouts/slideLayout1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Default Extension="bin" ContentType="application/vnd.openxmlformats-officedocument.presentationml.printerSettings"/>
  <Override PartName="/ppt/slides/slide11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Layouts/slideLayout3.xml" ContentType="application/vnd.openxmlformats-officedocument.presentationml.slideLayout+xml"/>
  <Default Extension="pict" ContentType="image/pict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Default Extension="tiff" ContentType="image/tiff"/>
  <Override PartName="/ppt/notesSlides/notesSlide2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docProps/app.xml" ContentType="application/vnd.openxmlformats-officedocument.extended-properties+xml"/>
  <Default Extension="vml" ContentType="application/vnd.openxmlformats-officedocument.vmlDrawing"/>
  <Default Extension="gif" ContentType="image/gif"/>
  <Override PartName="/ppt/notesSlides/notesSlide12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36"/>
  </p:notesMasterIdLst>
  <p:handoutMasterIdLst>
    <p:handoutMasterId r:id="rId37"/>
  </p:handoutMasterIdLst>
  <p:sldIdLst>
    <p:sldId id="380" r:id="rId2"/>
    <p:sldId id="625" r:id="rId3"/>
    <p:sldId id="628" r:id="rId4"/>
    <p:sldId id="629" r:id="rId5"/>
    <p:sldId id="630" r:id="rId6"/>
    <p:sldId id="631" r:id="rId7"/>
    <p:sldId id="632" r:id="rId8"/>
    <p:sldId id="636" r:id="rId9"/>
    <p:sldId id="643" r:id="rId10"/>
    <p:sldId id="644" r:id="rId11"/>
    <p:sldId id="645" r:id="rId12"/>
    <p:sldId id="650" r:id="rId13"/>
    <p:sldId id="651" r:id="rId14"/>
    <p:sldId id="653" r:id="rId15"/>
    <p:sldId id="654" r:id="rId16"/>
    <p:sldId id="637" r:id="rId17"/>
    <p:sldId id="661" r:id="rId18"/>
    <p:sldId id="655" r:id="rId19"/>
    <p:sldId id="656" r:id="rId20"/>
    <p:sldId id="657" r:id="rId21"/>
    <p:sldId id="662" r:id="rId22"/>
    <p:sldId id="659" r:id="rId23"/>
    <p:sldId id="663" r:id="rId24"/>
    <p:sldId id="660" r:id="rId25"/>
    <p:sldId id="664" r:id="rId26"/>
    <p:sldId id="638" r:id="rId27"/>
    <p:sldId id="666" r:id="rId28"/>
    <p:sldId id="667" r:id="rId29"/>
    <p:sldId id="668" r:id="rId30"/>
    <p:sldId id="639" r:id="rId31"/>
    <p:sldId id="670" r:id="rId32"/>
    <p:sldId id="671" r:id="rId33"/>
    <p:sldId id="672" r:id="rId34"/>
    <p:sldId id="669" r:id="rId35"/>
  </p:sldIdLst>
  <p:sldSz cx="8778875" cy="6858000"/>
  <p:notesSz cx="9713913" cy="67262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pitchFamily="4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CC1BC0"/>
    <a:srgbClr val="ECFF97"/>
    <a:srgbClr val="EFFF05"/>
    <a:srgbClr val="00B33F"/>
    <a:srgbClr val="FF0000"/>
    <a:srgbClr val="0000CC"/>
    <a:srgbClr val="3E30F2"/>
    <a:srgbClr val="1658F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snapVertSplitter="1" vertBarState="minimized">
    <p:restoredLeft sz="15620"/>
    <p:restoredTop sz="94660"/>
  </p:normalViewPr>
  <p:slideViewPr>
    <p:cSldViewPr>
      <p:cViewPr>
        <p:scale>
          <a:sx n="100" d="100"/>
          <a:sy n="100" d="100"/>
        </p:scale>
        <p:origin x="-1360" y="-216"/>
      </p:cViewPr>
      <p:guideLst>
        <p:guide orient="horz" pos="2160"/>
        <p:guide pos="27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37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3863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3" rIns="92885" bIns="46443" numCol="1" anchor="t" anchorCtr="0" compatLnSpc="1">
            <a:prstTxWarp prst="textNoShape">
              <a:avLst/>
            </a:prstTxWarp>
          </a:bodyPr>
          <a:lstStyle>
            <a:lvl1pPr algn="l" defTabSz="922338">
              <a:defRPr sz="1200">
                <a:latin typeface="Arial" pitchFamily="5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61000" y="0"/>
            <a:ext cx="4233863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3" rIns="92885" bIns="46443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pitchFamily="5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70638"/>
            <a:ext cx="42338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3" rIns="92885" bIns="46443" numCol="1" anchor="b" anchorCtr="0" compatLnSpc="1">
            <a:prstTxWarp prst="textNoShape">
              <a:avLst/>
            </a:prstTxWarp>
          </a:bodyPr>
          <a:lstStyle>
            <a:lvl1pPr algn="l" defTabSz="922338">
              <a:defRPr sz="1200"/>
            </a:lvl1pPr>
          </a:lstStyle>
          <a:p>
            <a:r>
              <a:rPr lang="en-US"/>
              <a:t>M. Tyndel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61000" y="6370638"/>
            <a:ext cx="42338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3" rIns="92885" bIns="46443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pitchFamily="54" charset="0"/>
              </a:defRPr>
            </a:lvl1pPr>
          </a:lstStyle>
          <a:p>
            <a:pPr>
              <a:defRPr/>
            </a:pPr>
            <a:fld id="{8DAEB2D7-B757-4F43-B8E1-E8F612C56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54" charset="0"/>
        <a:ea typeface="ＭＳ Ｐゴシック" pitchFamily="42" charset="-128"/>
        <a:cs typeface="ＭＳ Ｐゴシック" pitchFamily="42" charset="-128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54" charset="0"/>
        <a:ea typeface="ＭＳ Ｐゴシック" pitchFamily="54" charset="-128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54" charset="0"/>
        <a:ea typeface="ＭＳ Ｐゴシック" pitchFamily="54" charset="-128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54" charset="0"/>
        <a:ea typeface="ＭＳ Ｐゴシック" pitchFamily="54" charset="-128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54" charset="0"/>
        <a:ea typeface="ＭＳ Ｐゴシック" pitchFamily="5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0563" y="533400"/>
            <a:ext cx="3216275" cy="25146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3200400"/>
            <a:ext cx="7086600" cy="3048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 dirty="0">
              <a:latin typeface="Times New Roman" pitchFamily="4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4551" y="6389926"/>
            <a:ext cx="4209362" cy="336312"/>
          </a:xfrm>
          <a:prstGeom prst="rect">
            <a:avLst/>
          </a:prstGeom>
          <a:ln/>
        </p:spPr>
        <p:txBody>
          <a:bodyPr/>
          <a:lstStyle/>
          <a:p>
            <a:fld id="{5134A62A-49AA-4984-9BDE-00F8087DCE78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189" y="3194963"/>
            <a:ext cx="7123536" cy="302680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1505" y="6389118"/>
            <a:ext cx="4210124" cy="336043"/>
          </a:xfrm>
          <a:prstGeom prst="rect">
            <a:avLst/>
          </a:prstGeom>
          <a:ln/>
        </p:spPr>
        <p:txBody>
          <a:bodyPr/>
          <a:lstStyle/>
          <a:p>
            <a:fld id="{A5D52EE2-CE18-454A-8209-A655472179EE}" type="slidenum">
              <a:rPr lang="en-GB"/>
              <a:pPr/>
              <a:t>17</a:t>
            </a:fld>
            <a:endParaRPr lang="en-GB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4850" y="504825"/>
            <a:ext cx="3225800" cy="2520950"/>
          </a:xfrm>
          <a:prstGeom prst="rect">
            <a:avLst/>
          </a:prstGeom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392" y="3194559"/>
            <a:ext cx="7771130" cy="302761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0459" y="6390360"/>
            <a:ext cx="4213455" cy="335879"/>
          </a:xfrm>
          <a:prstGeom prst="rect">
            <a:avLst/>
          </a:prstGeom>
          <a:noFill/>
        </p:spPr>
        <p:txBody>
          <a:bodyPr/>
          <a:lstStyle/>
          <a:p>
            <a:fld id="{9F9ADB23-3C50-413A-811E-9EDB04BEDD78}" type="slidenum">
              <a:rPr lang="en-US"/>
              <a:pPr/>
              <a:t>18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6438" y="501650"/>
            <a:ext cx="3235325" cy="2527300"/>
          </a:xfrm>
          <a:prstGeom prst="rect">
            <a:avLst/>
          </a:prstGeo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373" y="3195180"/>
            <a:ext cx="7117169" cy="3029407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>
              <a:latin typeface="Times New Roman" pitchFamily="43" charset="0"/>
              <a:ea typeface="ＭＳ Ｐゴシック" pitchFamily="43" charset="-128"/>
              <a:cs typeface="ＭＳ Ｐゴシック" pitchFamily="4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0459" y="6390360"/>
            <a:ext cx="4213455" cy="335879"/>
          </a:xfrm>
          <a:prstGeom prst="rect">
            <a:avLst/>
          </a:prstGeom>
          <a:noFill/>
        </p:spPr>
        <p:txBody>
          <a:bodyPr/>
          <a:lstStyle/>
          <a:p>
            <a:fld id="{10AB1422-D4B4-4406-A8BB-C3FE90C74C95}" type="slidenum">
              <a:rPr lang="en-US"/>
              <a:pPr/>
              <a:t>19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6438" y="501650"/>
            <a:ext cx="3235325" cy="2527300"/>
          </a:xfrm>
          <a:prstGeom prst="rect">
            <a:avLst/>
          </a:prstGeo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373" y="3195180"/>
            <a:ext cx="7117169" cy="3029407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>
              <a:latin typeface="Times New Roman" pitchFamily="43" charset="0"/>
              <a:ea typeface="ＭＳ Ｐゴシック" pitchFamily="43" charset="-128"/>
              <a:cs typeface="ＭＳ Ｐゴシック" pitchFamily="43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0459" y="6390360"/>
            <a:ext cx="4213455" cy="335879"/>
          </a:xfrm>
          <a:prstGeom prst="rect">
            <a:avLst/>
          </a:prstGeom>
          <a:noFill/>
        </p:spPr>
        <p:txBody>
          <a:bodyPr/>
          <a:lstStyle/>
          <a:p>
            <a:fld id="{5C7A8CEA-0DEF-4E6C-AA32-4061A79C9A18}" type="slidenum">
              <a:rPr lang="en-US"/>
              <a:pPr/>
              <a:t>20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6438" y="501650"/>
            <a:ext cx="3235325" cy="2527300"/>
          </a:xfrm>
          <a:prstGeom prst="rect">
            <a:avLst/>
          </a:prstGeo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373" y="3195180"/>
            <a:ext cx="7117169" cy="3029407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>
              <a:latin typeface="Times New Roman" pitchFamily="43" charset="0"/>
              <a:ea typeface="ＭＳ Ｐゴシック" pitchFamily="43" charset="-128"/>
              <a:cs typeface="ＭＳ Ｐゴシック" pitchFamily="43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1505" y="6389118"/>
            <a:ext cx="4210124" cy="336043"/>
          </a:xfrm>
          <a:prstGeom prst="rect">
            <a:avLst/>
          </a:prstGeom>
          <a:ln/>
        </p:spPr>
        <p:txBody>
          <a:bodyPr/>
          <a:lstStyle/>
          <a:p>
            <a:fld id="{985CE693-E486-44EF-8763-16223BE7F490}" type="slidenum">
              <a:rPr lang="en-GB"/>
              <a:pPr/>
              <a:t>21</a:t>
            </a:fld>
            <a:endParaRPr lang="en-GB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4850" y="504825"/>
            <a:ext cx="3225800" cy="2520950"/>
          </a:xfrm>
          <a:prstGeom prst="rect">
            <a:avLst/>
          </a:prstGeom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392" y="3194559"/>
            <a:ext cx="7771130" cy="302761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0459" y="6390360"/>
            <a:ext cx="4213455" cy="335879"/>
          </a:xfrm>
          <a:prstGeom prst="rect">
            <a:avLst/>
          </a:prstGeom>
          <a:noFill/>
        </p:spPr>
        <p:txBody>
          <a:bodyPr/>
          <a:lstStyle/>
          <a:p>
            <a:fld id="{36948EB4-8729-4ED8-9E3B-E890F3E3F960}" type="slidenum">
              <a:rPr lang="en-US"/>
              <a:pPr/>
              <a:t>22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6438" y="501650"/>
            <a:ext cx="3235325" cy="2527300"/>
          </a:xfrm>
          <a:prstGeom prst="rect">
            <a:avLst/>
          </a:prstGeo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373" y="3195180"/>
            <a:ext cx="7117169" cy="3029407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dirty="0">
              <a:latin typeface="Times New Roman" pitchFamily="43" charset="0"/>
              <a:ea typeface="ＭＳ Ｐゴシック" pitchFamily="43" charset="-128"/>
              <a:cs typeface="ＭＳ Ｐゴシック" pitchFamily="43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0459" y="6390360"/>
            <a:ext cx="4213455" cy="335879"/>
          </a:xfrm>
          <a:prstGeom prst="rect">
            <a:avLst/>
          </a:prstGeom>
          <a:noFill/>
        </p:spPr>
        <p:txBody>
          <a:bodyPr/>
          <a:lstStyle/>
          <a:p>
            <a:fld id="{C71593B8-557C-4F8C-9DDF-C8DF7E96B70F}" type="slidenum">
              <a:rPr lang="en-US"/>
              <a:pPr/>
              <a:t>24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6438" y="501650"/>
            <a:ext cx="3235325" cy="25273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8373" y="3195180"/>
            <a:ext cx="7117169" cy="3029407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dirty="0">
              <a:latin typeface="Times New Roman" pitchFamily="43" charset="0"/>
              <a:ea typeface="ＭＳ Ｐゴシック" pitchFamily="43" charset="-128"/>
              <a:cs typeface="ＭＳ Ｐゴシック" pitchFamily="43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1505" y="6389118"/>
            <a:ext cx="4210124" cy="336043"/>
          </a:xfrm>
          <a:prstGeom prst="rect">
            <a:avLst/>
          </a:prstGeom>
          <a:ln/>
        </p:spPr>
        <p:txBody>
          <a:bodyPr/>
          <a:lstStyle/>
          <a:p>
            <a:fld id="{AA9B9A99-79D6-499F-8748-DEE135667734}" type="slidenum">
              <a:rPr lang="en-GB"/>
              <a:pPr/>
              <a:t>25</a:t>
            </a:fld>
            <a:endParaRPr lang="en-GB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4850" y="504825"/>
            <a:ext cx="3225800" cy="2520950"/>
          </a:xfrm>
          <a:prstGeom prst="rect">
            <a:avLst/>
          </a:prstGeom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392" y="3194559"/>
            <a:ext cx="7771130" cy="302761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32150" y="504825"/>
            <a:ext cx="3211513" cy="25098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262725" y="3181840"/>
            <a:ext cx="7150519" cy="4426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lIns="93960" tIns="46980" rIns="93960" bIns="46980"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1675" y="504825"/>
            <a:ext cx="3230563" cy="2522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71550" y="3195638"/>
            <a:ext cx="7770813" cy="302577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4551" y="6389926"/>
            <a:ext cx="4209362" cy="336312"/>
          </a:xfrm>
          <a:prstGeom prst="rect">
            <a:avLst/>
          </a:prstGeom>
          <a:ln/>
        </p:spPr>
        <p:txBody>
          <a:bodyPr/>
          <a:lstStyle/>
          <a:p>
            <a:fld id="{F611C27A-DD05-4E9C-9962-DB80F03ED6BF}" type="slidenum">
              <a:rPr lang="en-US"/>
              <a:pPr/>
              <a:t>9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41675" y="504825"/>
            <a:ext cx="3230563" cy="2522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189" y="3194963"/>
            <a:ext cx="7123536" cy="30268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4551" y="6389926"/>
            <a:ext cx="4209362" cy="336312"/>
          </a:xfrm>
          <a:prstGeom prst="rect">
            <a:avLst/>
          </a:prstGeom>
          <a:ln/>
        </p:spPr>
        <p:txBody>
          <a:bodyPr/>
          <a:lstStyle/>
          <a:p>
            <a:fld id="{4D044BAE-FD85-4523-ACA6-5ED37CCC3C0D}" type="slidenum">
              <a:rPr lang="en-US"/>
              <a:pPr/>
              <a:t>10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41675" y="504825"/>
            <a:ext cx="3230563" cy="2522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189" y="3194963"/>
            <a:ext cx="7123536" cy="30268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04551" y="6389926"/>
            <a:ext cx="4209362" cy="336312"/>
          </a:xfrm>
          <a:prstGeom prst="rect">
            <a:avLst/>
          </a:prstGeom>
          <a:ln/>
        </p:spPr>
        <p:txBody>
          <a:bodyPr/>
          <a:lstStyle/>
          <a:p>
            <a:fld id="{422FEBBB-E6A7-4C75-AA2E-8AFB2D5605C4}" type="slidenum">
              <a:rPr lang="en-US"/>
              <a:pPr/>
              <a:t>11</a:t>
            </a:fld>
            <a:endParaRPr lang="en-US"/>
          </a:p>
        </p:txBody>
      </p:sp>
      <p:sp>
        <p:nvSpPr>
          <p:cNvPr id="66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41675" y="504825"/>
            <a:ext cx="3230563" cy="2522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189" y="3194963"/>
            <a:ext cx="7123536" cy="30268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7888" y="1828800"/>
            <a:ext cx="79009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7888" y="685800"/>
            <a:ext cx="7413625" cy="1143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47875" y="3886200"/>
            <a:ext cx="6145213" cy="1771650"/>
          </a:xfrm>
        </p:spPr>
        <p:txBody>
          <a:bodyPr/>
          <a:lstStyle>
            <a:lvl1pPr marL="0" indent="0">
              <a:buFont typeface="Monotype Sorts" pitchFamily="54" charset="2"/>
              <a:buNone/>
              <a:defRPr>
                <a:latin typeface="Arial Black" pitchFamily="5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2625" y="6229350"/>
            <a:ext cx="1854200" cy="514350"/>
          </a:xfrm>
          <a:noFill/>
        </p:spPr>
        <p:txBody>
          <a:bodyPr/>
          <a:lstStyle>
            <a:lvl1pPr>
              <a:defRPr sz="1400" b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24188" y="6229350"/>
            <a:ext cx="2730500" cy="514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5E574E"/>
                </a:solidFill>
                <a:latin typeface="Arial" pitchFamily="5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40475" y="6229350"/>
            <a:ext cx="1755775" cy="514350"/>
          </a:xfrm>
          <a:noFill/>
        </p:spPr>
        <p:txBody>
          <a:bodyPr/>
          <a:lstStyle>
            <a:lvl1pPr>
              <a:defRPr sz="1400" b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0E7A9C-4D85-4DFB-A98C-CC15CCCDC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6FD579D2-C57B-4D4D-8EA2-0452ADBA9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76975" y="228600"/>
            <a:ext cx="1965325" cy="5948363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5743575" cy="5948363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53983111-00C4-4DC9-8188-7922100BA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304800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0525" y="838200"/>
            <a:ext cx="7851775" cy="53387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BD547F96-839B-4EBF-9C41-524934D02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4" y="274638"/>
            <a:ext cx="7900988" cy="563562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8944" y="838200"/>
            <a:ext cx="3877336" cy="57150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2595" y="838200"/>
            <a:ext cx="3877336" cy="57150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8944" y="6553200"/>
            <a:ext cx="146315" cy="171450"/>
          </a:xfrm>
        </p:spPr>
        <p:txBody>
          <a:bodyPr/>
          <a:lstStyle>
            <a:lvl1pPr>
              <a:defRPr/>
            </a:lvl1pPr>
          </a:lstStyle>
          <a:p>
            <a:r>
              <a:rPr lang="fr-CH" smtClean="0"/>
              <a:t>5/30/08 Manno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5258" y="6553200"/>
            <a:ext cx="7242572" cy="171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00987" y="6553200"/>
            <a:ext cx="438944" cy="171450"/>
          </a:xfrm>
        </p:spPr>
        <p:txBody>
          <a:bodyPr/>
          <a:lstStyle>
            <a:lvl1pPr>
              <a:defRPr smtClean="0"/>
            </a:lvl1pPr>
          </a:lstStyle>
          <a:p>
            <a:fld id="{31573B68-C0E1-4EC6-BFB7-EEE7D0E6D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879A91E0-EE5D-4484-BFAC-DBD213138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406900"/>
            <a:ext cx="74612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906713"/>
            <a:ext cx="74612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B254F782-F52C-461C-BB77-EF2B4A22C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525" y="838200"/>
            <a:ext cx="3849688" cy="533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2613" y="838200"/>
            <a:ext cx="3849687" cy="533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285ADBC1-1A67-4714-829E-60D7076E7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74638"/>
            <a:ext cx="790098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738" y="1535113"/>
            <a:ext cx="38782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738" y="2174875"/>
            <a:ext cx="38782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9288" y="1535113"/>
            <a:ext cx="3881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9288" y="2174875"/>
            <a:ext cx="3881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357278D2-305A-44A5-9EC6-D7E84AE41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79C48D57-B773-4494-8509-AF3526894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54ADBFD0-6BAF-4C98-B184-696CE8700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73050"/>
            <a:ext cx="288766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2175" y="273050"/>
            <a:ext cx="49085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9738" y="1435100"/>
            <a:ext cx="28876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0A2CD7D4-6A1C-4D7C-A2F0-B8D3333D8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850" y="4800600"/>
            <a:ext cx="526732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20850" y="612775"/>
            <a:ext cx="52673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850" y="5367338"/>
            <a:ext cx="52673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Clark </a:t>
            </a:r>
            <a:fld id="{57C8329D-54EF-4AA6-B21E-BF4077224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0525" y="838200"/>
            <a:ext cx="7851775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914400" cy="2286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900">
                <a:solidFill>
                  <a:srgbClr val="3E30F2"/>
                </a:solidFill>
                <a:latin typeface="Arial" pitchFamily="54" charset="0"/>
              </a:defRPr>
            </a:lvl1pPr>
          </a:lstStyle>
          <a:p>
            <a:pPr>
              <a:defRPr/>
            </a:pPr>
            <a:r>
              <a:rPr lang="en-US" dirty="0" smtClean="0"/>
              <a:t>A. Clark </a:t>
            </a:r>
            <a:fld id="{C864DE22-5D21-4E22-9C13-7BB78499BF6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578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837" y="6629400"/>
            <a:ext cx="1828800" cy="2286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900" b="1">
                <a:solidFill>
                  <a:srgbClr val="0000CC"/>
                </a:solidFill>
                <a:latin typeface="Arial" pitchFamily="54" charset="0"/>
              </a:defRPr>
            </a:lvl1pPr>
          </a:lstStyle>
          <a:p>
            <a:pPr>
              <a:defRPr/>
            </a:pPr>
            <a:r>
              <a:rPr lang="fr-CH" smtClean="0"/>
              <a:t>5/30/08 Manno</a:t>
            </a:r>
            <a:endParaRPr lang="en-US" dirty="0"/>
          </a:p>
        </p:txBody>
      </p:sp>
      <p:sp>
        <p:nvSpPr>
          <p:cNvPr id="75791" name="Line 15"/>
          <p:cNvSpPr>
            <a:spLocks noChangeShapeType="1"/>
          </p:cNvSpPr>
          <p:nvPr userDrawn="1"/>
        </p:nvSpPr>
        <p:spPr bwMode="auto">
          <a:xfrm>
            <a:off x="381000" y="609600"/>
            <a:ext cx="78486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54" charset="0"/>
            </a:endParaRPr>
          </a:p>
        </p:txBody>
      </p:sp>
      <p:pic>
        <p:nvPicPr>
          <p:cNvPr id="1031" name="Picture 18" descr="logo_geneva copy.gif                                           00007890MacOSX                         B92D170A: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6531526"/>
            <a:ext cx="350837" cy="32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ipp_logo copy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351837" y="6524816"/>
            <a:ext cx="427038" cy="3331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+mj-lt"/>
          <a:ea typeface="ＭＳ Ｐゴシック" pitchFamily="42" charset="-128"/>
          <a:cs typeface="ＭＳ Ｐゴシック" pitchFamily="4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  <a:ea typeface="ＭＳ Ｐゴシック" pitchFamily="42" charset="-128"/>
          <a:cs typeface="ＭＳ Ｐゴシック" pitchFamily="4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  <a:ea typeface="ＭＳ Ｐゴシック" pitchFamily="42" charset="-128"/>
          <a:cs typeface="ＭＳ Ｐゴシック" pitchFamily="4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  <a:ea typeface="ＭＳ Ｐゴシック" pitchFamily="42" charset="-128"/>
          <a:cs typeface="ＭＳ Ｐゴシック" pitchFamily="4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  <a:ea typeface="ＭＳ Ｐゴシック" pitchFamily="42" charset="-128"/>
          <a:cs typeface="ＭＳ Ｐゴシック" pitchFamily="4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bg1"/>
          </a:solidFill>
          <a:latin typeface="Helvetica" pitchFamily="5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42" charset="2"/>
        <a:buChar char="z"/>
        <a:defRPr kumimoji="1" sz="2000" b="1">
          <a:solidFill>
            <a:schemeClr val="tx1"/>
          </a:solidFill>
          <a:latin typeface="+mn-lt"/>
          <a:ea typeface="ＭＳ Ｐゴシック" pitchFamily="42" charset="-128"/>
          <a:cs typeface="ＭＳ Ｐゴシック" pitchFamily="4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42" charset="2"/>
        <a:buChar char="u"/>
        <a:defRPr kumimoji="1" sz="2800" b="1">
          <a:solidFill>
            <a:srgbClr val="0000CC"/>
          </a:solidFill>
          <a:latin typeface="+mn-lt"/>
          <a:ea typeface="ＭＳ Ｐゴシック" pitchFamily="5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42" charset="2"/>
        <a:buChar char="Õ"/>
        <a:defRPr kumimoji="1" sz="1600" b="1">
          <a:solidFill>
            <a:srgbClr val="FF0000"/>
          </a:solidFill>
          <a:latin typeface="+mn-lt"/>
          <a:ea typeface="ＭＳ Ｐゴシック" pitchFamily="5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400" b="1">
          <a:solidFill>
            <a:schemeClr val="tx1"/>
          </a:solidFill>
          <a:latin typeface="+mn-lt"/>
          <a:ea typeface="ＭＳ Ｐゴシック" pitchFamily="5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  <a:ea typeface="ＭＳ Ｐゴシック" pitchFamily="5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  <a:ea typeface="ＭＳ Ｐゴシック" pitchFamily="5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  <a:ea typeface="ＭＳ Ｐゴシック" pitchFamily="5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  <a:ea typeface="ＭＳ Ｐゴシック" pitchFamily="5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  <a:ea typeface="ＭＳ Ｐゴシック" pitchFamily="5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25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pdf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0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8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jpeg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48.png"/><Relationship Id="rId8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48.png"/><Relationship Id="rId7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wmf"/><Relationship Id="rId4" Type="http://schemas.openxmlformats.org/officeDocument/2006/relationships/image" Target="../media/image68.png"/><Relationship Id="rId5" Type="http://schemas.openxmlformats.org/officeDocument/2006/relationships/image" Target="../media/image44.png"/><Relationship Id="rId6" Type="http://schemas.openxmlformats.org/officeDocument/2006/relationships/image" Target="../media/image66.jpeg"/><Relationship Id="rId7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jpeg"/><Relationship Id="rId4" Type="http://schemas.openxmlformats.org/officeDocument/2006/relationships/image" Target="../media/image66.jpeg"/><Relationship Id="rId5" Type="http://schemas.openxmlformats.org/officeDocument/2006/relationships/image" Target="../media/image44.pn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tiff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Relationship Id="rId3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cscs.ch/" TargetMode="External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6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cscs.ch/" TargetMode="External"/><Relationship Id="rId4" Type="http://schemas.openxmlformats.org/officeDocument/2006/relationships/image" Target="../media/image82.jpeg"/><Relationship Id="rId5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7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pitchFamily="42" charset="0"/>
              </a:rPr>
              <a:t>A. Clark </a:t>
            </a:r>
            <a:fld id="{513D4729-F3DD-4F93-820B-5E7B91F272EF}" type="slidenum">
              <a:rPr lang="en-US" smtClean="0">
                <a:latin typeface="Arial" pitchFamily="42" charset="0"/>
              </a:rPr>
              <a:pPr/>
              <a:t>1</a:t>
            </a:fld>
            <a:endParaRPr lang="en-US" dirty="0" smtClean="0">
              <a:latin typeface="Arial" pitchFamily="42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7851775" cy="5029200"/>
          </a:xfrm>
        </p:spPr>
        <p:txBody>
          <a:bodyPr/>
          <a:lstStyle/>
          <a:p>
            <a:pPr marL="800100" lvl="1" indent="-342900" algn="ctr">
              <a:lnSpc>
                <a:spcPct val="90000"/>
              </a:lnSpc>
              <a:buClrTx/>
              <a:buNone/>
            </a:pPr>
            <a:endParaRPr lang="en-US" sz="2000" dirty="0" smtClean="0">
              <a:solidFill>
                <a:srgbClr val="0000FF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400050" algn="ctr">
              <a:lnSpc>
                <a:spcPct val="90000"/>
              </a:lnSpc>
              <a:buClrTx/>
              <a:buNone/>
            </a:pPr>
            <a:r>
              <a:rPr lang="en-US" dirty="0" smtClean="0">
                <a:solidFill>
                  <a:srgbClr val="0000FF"/>
                </a:solidFill>
                <a:latin typeface="Comic Sans MS" pitchFamily="42" charset="0"/>
                <a:ea typeface="ＭＳ Ｐゴシック" pitchFamily="42" charset="-128"/>
              </a:rPr>
              <a:t>SWISS EFFORTS and CONTRIBUTIONS </a:t>
            </a:r>
          </a:p>
          <a:p>
            <a:pPr marL="800100" lvl="1" indent="-342900" algn="ctr">
              <a:lnSpc>
                <a:spcPct val="90000"/>
              </a:lnSpc>
              <a:buClrTx/>
              <a:buNone/>
            </a:pPr>
            <a:r>
              <a:rPr lang="en-US" sz="2000" dirty="0" smtClean="0">
                <a:solidFill>
                  <a:srgbClr val="0000FF"/>
                </a:solidFill>
                <a:latin typeface="Comic Sans MS" pitchFamily="42" charset="0"/>
                <a:ea typeface="ＭＳ Ｐゴシック" pitchFamily="42" charset="-128"/>
              </a:rPr>
              <a:t>to the LHC and its EXPERIMENTS</a:t>
            </a:r>
          </a:p>
          <a:p>
            <a:pPr marL="1638300" lvl="3" indent="-266700">
              <a:lnSpc>
                <a:spcPct val="90000"/>
              </a:lnSpc>
              <a:buClrTx/>
              <a:buFont typeface="Times" pitchFamily="42" charset="0"/>
              <a:buChar char="-"/>
            </a:pPr>
            <a:endParaRPr lang="en-US" dirty="0" smtClean="0">
              <a:solidFill>
                <a:srgbClr val="FF0000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1638300" lvl="3" indent="-266700">
              <a:lnSpc>
                <a:spcPct val="90000"/>
              </a:lnSpc>
              <a:buClrTx/>
              <a:buNone/>
            </a:pPr>
            <a:endParaRPr lang="en-US" dirty="0" smtClean="0">
              <a:solidFill>
                <a:srgbClr val="3E30F2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781050" lvl="1" indent="-266700" algn="ctr">
              <a:lnSpc>
                <a:spcPct val="90000"/>
              </a:lnSpc>
              <a:buClrTx/>
              <a:buNone/>
            </a:pPr>
            <a:r>
              <a:rPr lang="en-US" sz="1400" dirty="0" smtClean="0">
                <a:solidFill>
                  <a:srgbClr val="FF0000"/>
                </a:solidFill>
                <a:latin typeface="Comic Sans MS" pitchFamily="42" charset="0"/>
                <a:ea typeface="ＭＳ Ｐゴシック" pitchFamily="42" charset="-128"/>
              </a:rPr>
              <a:t>Allan Clark</a:t>
            </a:r>
          </a:p>
          <a:p>
            <a:pPr marL="781050" lvl="1" indent="-266700" algn="ctr">
              <a:lnSpc>
                <a:spcPct val="90000"/>
              </a:lnSpc>
              <a:buClrTx/>
              <a:buNone/>
            </a:pPr>
            <a:r>
              <a:rPr lang="en-US" sz="1400" dirty="0" smtClean="0">
                <a:solidFill>
                  <a:srgbClr val="FF0000"/>
                </a:solidFill>
                <a:latin typeface="Comic Sans MS" pitchFamily="42" charset="0"/>
                <a:ea typeface="ＭＳ Ｐゴシック" pitchFamily="42" charset="-128"/>
              </a:rPr>
              <a:t>DPNC</a:t>
            </a:r>
          </a:p>
          <a:p>
            <a:pPr marL="781050" lvl="1" indent="-266700" algn="ctr">
              <a:lnSpc>
                <a:spcPct val="90000"/>
              </a:lnSpc>
              <a:buClrTx/>
              <a:buNone/>
            </a:pPr>
            <a:r>
              <a:rPr lang="en-US" sz="1400" dirty="0" smtClean="0">
                <a:solidFill>
                  <a:srgbClr val="FF0000"/>
                </a:solidFill>
                <a:latin typeface="Comic Sans MS" pitchFamily="42" charset="0"/>
                <a:ea typeface="ＭＳ Ｐゴシック" pitchFamily="42" charset="-128"/>
              </a:rPr>
              <a:t>Université de Genève</a:t>
            </a:r>
          </a:p>
          <a:p>
            <a:pPr marL="1638300" lvl="3" indent="-266700" algn="ctr">
              <a:lnSpc>
                <a:spcPct val="90000"/>
              </a:lnSpc>
              <a:buClrTx/>
              <a:buNone/>
            </a:pPr>
            <a:endParaRPr lang="en-US" dirty="0" smtClean="0">
              <a:solidFill>
                <a:srgbClr val="3E30F2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781050" lvl="1" indent="-266700" algn="ctr">
              <a:lnSpc>
                <a:spcPct val="90000"/>
              </a:lnSpc>
              <a:buClrTx/>
              <a:buNone/>
            </a:pPr>
            <a:r>
              <a:rPr lang="en-US" sz="1400" dirty="0" smtClean="0">
                <a:solidFill>
                  <a:srgbClr val="FF0000"/>
                </a:solidFill>
                <a:latin typeface="Comic Sans MS" pitchFamily="42" charset="0"/>
                <a:ea typeface="ＭＳ Ｐゴシック" pitchFamily="42" charset="-128"/>
              </a:rPr>
              <a:t>On behalf of CHIPP</a:t>
            </a:r>
          </a:p>
          <a:p>
            <a:pPr marL="1638300" lvl="3" indent="-266700" algn="ctr">
              <a:lnSpc>
                <a:spcPct val="90000"/>
              </a:lnSpc>
              <a:buClrTx/>
              <a:buNone/>
            </a:pPr>
            <a:endParaRPr lang="en-US" dirty="0" smtClean="0">
              <a:solidFill>
                <a:srgbClr val="FF0000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1638300" lvl="3" indent="-266700" algn="ctr">
              <a:lnSpc>
                <a:spcPct val="90000"/>
              </a:lnSpc>
              <a:buClrTx/>
              <a:buNone/>
            </a:pPr>
            <a:endParaRPr lang="en-US" dirty="0" smtClean="0">
              <a:solidFill>
                <a:srgbClr val="FF0000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1638300" lvl="3" indent="-266700" algn="ctr">
              <a:lnSpc>
                <a:spcPct val="90000"/>
              </a:lnSpc>
              <a:buClrTx/>
              <a:buNone/>
            </a:pPr>
            <a:endParaRPr lang="en-US" dirty="0" smtClean="0">
              <a:solidFill>
                <a:srgbClr val="FF0000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1638300" lvl="3" indent="-266700" algn="ctr">
              <a:lnSpc>
                <a:spcPct val="90000"/>
              </a:lnSpc>
              <a:buClrTx/>
              <a:buNone/>
            </a:pPr>
            <a:endParaRPr lang="en-US" dirty="0" smtClean="0">
              <a:solidFill>
                <a:srgbClr val="FF0000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1638300" lvl="3" indent="-266700" algn="ctr">
              <a:lnSpc>
                <a:spcPct val="90000"/>
              </a:lnSpc>
              <a:buClrTx/>
              <a:buNone/>
            </a:pPr>
            <a:endParaRPr lang="en-US" dirty="0" smtClean="0">
              <a:solidFill>
                <a:srgbClr val="FF0000"/>
              </a:solidFill>
              <a:latin typeface="Comic Sans MS" pitchFamily="42" charset="0"/>
              <a:ea typeface="ＭＳ Ｐゴシック" pitchFamily="42" charset="-128"/>
            </a:endParaRPr>
          </a:p>
          <a:p>
            <a:pPr marL="381000" indent="-266700" algn="ctr">
              <a:lnSpc>
                <a:spcPct val="90000"/>
              </a:lnSpc>
              <a:buClrTx/>
              <a:buNone/>
            </a:pPr>
            <a:r>
              <a:rPr lang="en-US" sz="1400" dirty="0" smtClean="0">
                <a:solidFill>
                  <a:srgbClr val="0000FF"/>
                </a:solidFill>
                <a:latin typeface="Comic Sans MS" pitchFamily="42" charset="0"/>
                <a:ea typeface="ＭＳ Ｐゴシック" pitchFamily="42" charset="-128"/>
              </a:rPr>
              <a:t>The CSCS-CHIPP collaboration is an essential element </a:t>
            </a:r>
          </a:p>
          <a:p>
            <a:pPr marL="381000" indent="-266700" algn="ctr">
              <a:lnSpc>
                <a:spcPct val="90000"/>
              </a:lnSpc>
              <a:buClrTx/>
              <a:buNone/>
            </a:pPr>
            <a:r>
              <a:rPr lang="en-US" sz="1400" dirty="0" smtClean="0">
                <a:solidFill>
                  <a:srgbClr val="0000FF"/>
                </a:solidFill>
                <a:latin typeface="Comic Sans MS" pitchFamily="42" charset="0"/>
                <a:ea typeface="ＭＳ Ｐゴシック" pitchFamily="42" charset="-128"/>
              </a:rPr>
              <a:t>allowing analysis of LHC data by Swiss groups</a:t>
            </a:r>
          </a:p>
        </p:txBody>
      </p:sp>
      <p:pic>
        <p:nvPicPr>
          <p:cNvPr id="6" name="Picture 5" descr="Box_3_1_LHCAerial02.jpg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427037" y="1134703"/>
            <a:ext cx="7772400" cy="527117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ChangeArrowheads="1"/>
          </p:cNvSpPr>
          <p:nvPr/>
        </p:nvSpPr>
        <p:spPr bwMode="auto">
          <a:xfrm>
            <a:off x="427037" y="762000"/>
            <a:ext cx="72603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GB" sz="1600" dirty="0">
                <a:solidFill>
                  <a:srgbClr val="2828A5"/>
                </a:solidFill>
              </a:rPr>
              <a:t>Lowering of central and heaviest element (~ 2000 </a:t>
            </a:r>
            <a:r>
              <a:rPr lang="en-GB" sz="1600" dirty="0" err="1">
                <a:solidFill>
                  <a:srgbClr val="2828A5"/>
                </a:solidFill>
              </a:rPr>
              <a:t>t</a:t>
            </a:r>
            <a:r>
              <a:rPr lang="en-GB" sz="1600" dirty="0">
                <a:solidFill>
                  <a:srgbClr val="2828A5"/>
                </a:solidFill>
              </a:rPr>
              <a:t>) on </a:t>
            </a:r>
            <a:r>
              <a:rPr lang="en-GB" sz="1600" dirty="0">
                <a:solidFill>
                  <a:srgbClr val="2828A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February 28, </a:t>
            </a:r>
            <a:r>
              <a:rPr lang="en-GB" sz="1600" dirty="0" smtClean="0">
                <a:solidFill>
                  <a:srgbClr val="2828A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</a:t>
            </a:r>
            <a:endParaRPr lang="en-GB" sz="1600" dirty="0">
              <a:solidFill>
                <a:srgbClr val="2828A5"/>
              </a:solidFill>
              <a:latin typeface="Tahoma" pitchFamily="43" charset="0"/>
            </a:endParaRPr>
          </a:p>
        </p:txBody>
      </p:sp>
      <p:pic>
        <p:nvPicPr>
          <p:cNvPr id="621573" name="Picture 5" descr="Lowering_YB0_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037" y="1143001"/>
            <a:ext cx="4572000" cy="319082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621578" name="Picture 10" descr="red_DSC9834 as Smart Object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3837" y="1143000"/>
            <a:ext cx="3017738" cy="4724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62158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8483" y="0"/>
            <a:ext cx="512102" cy="5334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621583" name="Rectangle 15"/>
          <p:cNvSpPr>
            <a:spLocks noChangeArrowheads="1"/>
          </p:cNvSpPr>
          <p:nvPr/>
        </p:nvSpPr>
        <p:spPr bwMode="auto">
          <a:xfrm>
            <a:off x="4618037" y="6019800"/>
            <a:ext cx="3974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solidFill>
                  <a:schemeClr val="hlink"/>
                </a:solidFill>
              </a:rPr>
              <a:t>Last </a:t>
            </a:r>
            <a:r>
              <a:rPr lang="en-GB" sz="1600" dirty="0">
                <a:solidFill>
                  <a:schemeClr val="hlink"/>
                </a:solidFill>
              </a:rPr>
              <a:t>element</a:t>
            </a:r>
            <a:r>
              <a:rPr lang="en-GB" sz="1600" dirty="0" smtClean="0">
                <a:solidFill>
                  <a:schemeClr val="hlink"/>
                </a:solidFill>
              </a:rPr>
              <a:t> lowered on</a:t>
            </a:r>
            <a:r>
              <a:rPr lang="en-GB" sz="16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22 Jan </a:t>
            </a:r>
            <a:r>
              <a:rPr lang="en-GB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2008.</a:t>
            </a:r>
            <a:endParaRPr lang="en-GB" sz="1600" dirty="0"/>
          </a:p>
        </p:txBody>
      </p:sp>
      <p:sp>
        <p:nvSpPr>
          <p:cNvPr id="621584" name="Rectangle 16"/>
          <p:cNvSpPr>
            <a:spLocks noChangeArrowheads="1"/>
          </p:cNvSpPr>
          <p:nvPr/>
        </p:nvSpPr>
        <p:spPr bwMode="auto">
          <a:xfrm>
            <a:off x="427037" y="4495800"/>
            <a:ext cx="46482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800" dirty="0" smtClean="0">
                <a:solidFill>
                  <a:schemeClr val="hlink"/>
                </a:solidFill>
              </a:rPr>
              <a:t>C</a:t>
            </a:r>
            <a:r>
              <a:rPr lang="en-GB" sz="1600" dirty="0" smtClean="0">
                <a:solidFill>
                  <a:schemeClr val="hlink"/>
                </a:solidFill>
              </a:rPr>
              <a:t>entral </a:t>
            </a:r>
            <a:r>
              <a:rPr lang="en-GB" sz="1600" dirty="0">
                <a:solidFill>
                  <a:schemeClr val="hlink"/>
                </a:solidFill>
              </a:rPr>
              <a:t>part including magnet </a:t>
            </a:r>
            <a:r>
              <a:rPr lang="en-GB" sz="1600" dirty="0" smtClean="0">
                <a:solidFill>
                  <a:schemeClr val="hlink"/>
                </a:solidFill>
              </a:rPr>
              <a:t>(2000 tons) </a:t>
            </a:r>
          </a:p>
          <a:p>
            <a:r>
              <a:rPr lang="en-GB" sz="1600" dirty="0" smtClean="0">
                <a:solidFill>
                  <a:schemeClr val="hlink"/>
                </a:solidFill>
              </a:rPr>
              <a:t>(as </a:t>
            </a:r>
            <a:r>
              <a:rPr lang="en-GB" sz="1600" dirty="0">
                <a:solidFill>
                  <a:schemeClr val="hlink"/>
                </a:solidFill>
              </a:rPr>
              <a:t>heavy as 5 Jumbo </a:t>
            </a:r>
            <a:r>
              <a:rPr lang="en-GB" sz="1600" dirty="0" smtClean="0">
                <a:solidFill>
                  <a:schemeClr val="hlink"/>
                </a:solidFill>
              </a:rPr>
              <a:t>jets)</a:t>
            </a:r>
          </a:p>
          <a:p>
            <a:endParaRPr lang="en-GB" sz="1600" dirty="0" smtClean="0">
              <a:solidFill>
                <a:schemeClr val="hlink"/>
              </a:solidFill>
            </a:endParaRPr>
          </a:p>
          <a:p>
            <a:r>
              <a:rPr lang="en-GB" sz="1600" dirty="0" smtClean="0">
                <a:solidFill>
                  <a:schemeClr val="hlink"/>
                </a:solidFill>
              </a:rPr>
              <a:t>Cool-down and mapping of the 4Tesla magnet completed</a:t>
            </a:r>
            <a:endParaRPr lang="en-GB" sz="1600" dirty="0"/>
          </a:p>
        </p:txBody>
      </p:sp>
      <p:sp>
        <p:nvSpPr>
          <p:cNvPr id="9" name="Rectangle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CMS – Lowering magnets into the cavern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879A91E0-EE5D-4484-BFAC-DBD2131387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6" name="Rectangle 8"/>
          <p:cNvSpPr>
            <a:spLocks noChangeArrowheads="1"/>
          </p:cNvSpPr>
          <p:nvPr/>
        </p:nvSpPr>
        <p:spPr bwMode="auto">
          <a:xfrm>
            <a:off x="4465637" y="1371600"/>
            <a:ext cx="380417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US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" pitchFamily="43" charset="0"/>
                <a:cs typeface="Helvetica" pitchFamily="43" charset="0"/>
              </a:rPr>
              <a:t>ETH Electronics Integration Center (</a:t>
            </a:r>
            <a:r>
              <a:rPr lang="en-US" sz="16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" pitchFamily="43" charset="0"/>
                <a:cs typeface="Helvetica" pitchFamily="43" charset="0"/>
              </a:rPr>
              <a:t>bld</a:t>
            </a:r>
            <a:r>
              <a:rPr lang="en-US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" pitchFamily="43" charset="0"/>
                <a:cs typeface="Helvetica" pitchFamily="43" charset="0"/>
              </a:rPr>
              <a:t> 867):</a:t>
            </a:r>
          </a:p>
          <a:p>
            <a:pPr eaLnBrk="0" hangingPunct="0">
              <a:lnSpc>
                <a:spcPct val="100000"/>
              </a:lnSpc>
            </a:pPr>
            <a:endParaRPr lang="en-US" sz="1600" dirty="0">
              <a:solidFill>
                <a:schemeClr val="hlink"/>
              </a:solidFill>
              <a:ea typeface="Helvetica" pitchFamily="43" charset="0"/>
              <a:cs typeface="Helvetica" pitchFamily="43" charset="0"/>
            </a:endParaRPr>
          </a:p>
          <a:p>
            <a:pPr eaLnBrk="0" hangingPunct="0">
              <a:lnSpc>
                <a:spcPct val="100000"/>
              </a:lnSpc>
            </a:pPr>
            <a:r>
              <a:rPr lang="en-US" sz="1600" dirty="0">
                <a:solidFill>
                  <a:schemeClr val="hlink"/>
                </a:solidFill>
                <a:ea typeface="Helvetica" pitchFamily="43" charset="0"/>
                <a:cs typeface="Helvetica" pitchFamily="43" charset="0"/>
              </a:rPr>
              <a:t>1</a:t>
            </a:r>
            <a:r>
              <a:rPr lang="en-US" sz="1600" baseline="30000" dirty="0">
                <a:solidFill>
                  <a:schemeClr val="hlink"/>
                </a:solidFill>
                <a:ea typeface="Helvetica" pitchFamily="43" charset="0"/>
                <a:cs typeface="Helvetica" pitchFamily="43" charset="0"/>
              </a:rPr>
              <a:t>st</a:t>
            </a:r>
            <a:r>
              <a:rPr lang="en-US" sz="1600" dirty="0">
                <a:solidFill>
                  <a:schemeClr val="hlink"/>
                </a:solidFill>
                <a:ea typeface="Helvetica" pitchFamily="43" charset="0"/>
                <a:cs typeface="Helvetica" pitchFamily="43" charset="0"/>
              </a:rPr>
              <a:t> EE ready for installation by mid-June. </a:t>
            </a:r>
          </a:p>
          <a:p>
            <a:pPr eaLnBrk="0" hangingPunct="0">
              <a:lnSpc>
                <a:spcPct val="100000"/>
              </a:lnSpc>
            </a:pPr>
            <a:r>
              <a:rPr lang="en-US" sz="1600" dirty="0">
                <a:solidFill>
                  <a:schemeClr val="hlink"/>
                </a:solidFill>
                <a:ea typeface="Helvetica" pitchFamily="43" charset="0"/>
                <a:cs typeface="Helvetica" pitchFamily="43" charset="0"/>
              </a:rPr>
              <a:t>Last EE Dee scheduled for week 30.</a:t>
            </a:r>
          </a:p>
        </p:txBody>
      </p:sp>
      <p:pic>
        <p:nvPicPr>
          <p:cNvPr id="662537" name="Picture 9" descr="EE Situation 23_04_2008_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74" y="914401"/>
            <a:ext cx="3437432" cy="2514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662539" name="Picture 11" descr="Dee3_SC_side_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1838" y="3657600"/>
            <a:ext cx="3657600" cy="26147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62540" name="Rectangle 12"/>
          <p:cNvSpPr>
            <a:spLocks noChangeArrowheads="1"/>
          </p:cNvSpPr>
          <p:nvPr/>
        </p:nvSpPr>
        <p:spPr bwMode="auto">
          <a:xfrm>
            <a:off x="7361237" y="3886200"/>
            <a:ext cx="869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" pitchFamily="43" charset="0"/>
                <a:cs typeface="Helvetica" pitchFamily="43" charset="0"/>
              </a:rPr>
              <a:t>Dee 3</a:t>
            </a:r>
          </a:p>
        </p:txBody>
      </p:sp>
      <p:pic>
        <p:nvPicPr>
          <p:cNvPr id="662542" name="Picture 14" descr="IMG_2567_r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838" y="3657600"/>
            <a:ext cx="3505200" cy="2609519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62543" name="Rectangle 15"/>
          <p:cNvSpPr>
            <a:spLocks noChangeArrowheads="1"/>
          </p:cNvSpPr>
          <p:nvPr/>
        </p:nvSpPr>
        <p:spPr bwMode="auto">
          <a:xfrm>
            <a:off x="3398837" y="3810000"/>
            <a:ext cx="869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elvetica" pitchFamily="43" charset="0"/>
                <a:cs typeface="Helvetica" pitchFamily="43" charset="0"/>
              </a:rPr>
              <a:t>Dee 1</a:t>
            </a:r>
            <a:endParaRPr lang="en-US" sz="2000" b="1" dirty="0">
              <a:solidFill>
                <a:schemeClr val="bg1"/>
              </a:solidFill>
              <a:latin typeface="Helvetica" pitchFamily="43" charset="0"/>
              <a:ea typeface="Helvetica" pitchFamily="43" charset="0"/>
              <a:cs typeface="Helvetica" pitchFamily="43" charset="0"/>
            </a:endParaRPr>
          </a:p>
        </p:txBody>
      </p:sp>
      <p:pic>
        <p:nvPicPr>
          <p:cNvPr id="662545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48485" y="0"/>
            <a:ext cx="512101" cy="5334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0" name="Rectangle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CMS – ECAL </a:t>
            </a:r>
            <a:r>
              <a:rPr kumimoji="1" lang="en-US" sz="1600" kern="0" dirty="0" err="1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Endcap</a:t>
            </a: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 Construction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879A91E0-EE5D-4484-BFAC-DBD2131387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511" name="Picture 7" descr="IMG_2622_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045" y="838200"/>
            <a:ext cx="7169415" cy="56007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66151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48483" y="0"/>
            <a:ext cx="512102" cy="5334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913437" y="5638800"/>
            <a:ext cx="2183711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Endcap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beam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pipe: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nstalled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30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April.</a:t>
            </a:r>
          </a:p>
          <a:p>
            <a:pPr eaLnBrk="0" hangingPunct="0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Leak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tested 1May</a:t>
            </a:r>
          </a:p>
          <a:p>
            <a:pPr eaLnBrk="0" hangingPunct="0">
              <a:lnSpc>
                <a:spcPct val="100000"/>
              </a:lnSpc>
            </a:pPr>
            <a:endParaRPr lang="en-US" sz="1400" dirty="0">
              <a:latin typeface="Times New Roman" pitchFamily="43" charset="0"/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CMS – </a:t>
            </a:r>
            <a:r>
              <a:rPr kumimoji="1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Endcap</a:t>
            </a:r>
            <a:r>
              <a:rPr kumimoji="1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 beam pipe installation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IMGP28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36" y="2438400"/>
            <a:ext cx="370536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CMS – Barrel Pixel Mechanics and Assembly</a:t>
            </a:r>
            <a:r>
              <a:rPr kumimoji="1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 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8483" y="0"/>
            <a:ext cx="512102" cy="5334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36637" y="990600"/>
            <a:ext cx="608371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sz="1600" dirty="0" smtClean="0">
                <a:solidFill>
                  <a:srgbClr val="0000CC"/>
                </a:solidFill>
                <a:latin typeface="Comic Sans MS"/>
                <a:cs typeface="Comic Sans MS"/>
              </a:rPr>
              <a:t>Collaboration </a:t>
            </a:r>
            <a:r>
              <a:rPr lang="en-US" sz="1600" dirty="0" err="1" smtClean="0">
                <a:solidFill>
                  <a:srgbClr val="0000CC"/>
                </a:solidFill>
                <a:latin typeface="Comic Sans MS"/>
                <a:cs typeface="Comic Sans MS"/>
              </a:rPr>
              <a:t>UniZh</a:t>
            </a:r>
            <a:r>
              <a:rPr lang="en-US" sz="1600" dirty="0" smtClean="0">
                <a:solidFill>
                  <a:srgbClr val="0000CC"/>
                </a:solidFill>
                <a:latin typeface="Comic Sans MS"/>
                <a:cs typeface="Comic Sans MS"/>
              </a:rPr>
              <a:t> and PSI</a:t>
            </a:r>
          </a:p>
          <a:p>
            <a:pPr algn="l">
              <a:buFont typeface="Arial"/>
              <a:buChar char="•"/>
            </a:pPr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pPr algn="l">
              <a:buFont typeface="Arial"/>
              <a:buChar char="•"/>
            </a:pPr>
            <a:r>
              <a:rPr lang="en-US" sz="1600" dirty="0" smtClean="0">
                <a:solidFill>
                  <a:srgbClr val="0000CC"/>
                </a:solidFill>
                <a:latin typeface="Comic Sans MS"/>
                <a:cs typeface="Comic Sans MS"/>
              </a:rPr>
              <a:t>Silicon pixel detector close to the beam interaction region</a:t>
            </a:r>
          </a:p>
          <a:p>
            <a:pPr algn="l">
              <a:buFont typeface="Arial"/>
              <a:buChar char="•"/>
            </a:pPr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pPr algn="l">
              <a:buFont typeface="Arial"/>
              <a:buChar char="•"/>
            </a:pPr>
            <a:r>
              <a:rPr lang="en-US" sz="1600" dirty="0" smtClean="0">
                <a:solidFill>
                  <a:srgbClr val="0000CC"/>
                </a:solidFill>
                <a:latin typeface="Comic Sans MS"/>
                <a:cs typeface="Comic Sans MS"/>
              </a:rPr>
              <a:t>Mechanics and assembly completed 12 March 2008</a:t>
            </a:r>
          </a:p>
          <a:p>
            <a:endParaRPr lang="en-US" sz="1400" dirty="0" smtClean="0">
              <a:latin typeface="Comic Sans MS"/>
              <a:cs typeface="Comic Sans MS"/>
            </a:endParaRPr>
          </a:p>
          <a:p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7" name="Picture 2" descr="IMGP30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1836" y="2438400"/>
            <a:ext cx="3706636" cy="2895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84237" y="60198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CC1BC0"/>
                </a:solidFill>
                <a:latin typeface="Comic Sans MS"/>
                <a:cs typeface="Comic Sans MS"/>
              </a:rPr>
              <a:t>Emphasis in CH contributions on silicon-based tracking detectors</a:t>
            </a:r>
            <a:endParaRPr lang="en-US" sz="1400" i="1" dirty="0" smtClean="0">
              <a:solidFill>
                <a:srgbClr val="CC1BC0"/>
              </a:solidFill>
              <a:latin typeface="Comic Sans MS"/>
              <a:cs typeface="Comic Sans MS"/>
            </a:endParaRPr>
          </a:p>
          <a:p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3" name="Picture 5" descr="IMGP30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3437" y="685800"/>
            <a:ext cx="4779554" cy="3734349"/>
          </a:xfrm>
          <a:prstGeom prst="rect">
            <a:avLst/>
          </a:prstGeom>
          <a:noFill/>
        </p:spPr>
      </p:pic>
      <p:sp>
        <p:nvSpPr>
          <p:cNvPr id="14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CMS – Pixel Detector 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8483" y="0"/>
            <a:ext cx="512102" cy="5334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570037" y="4876800"/>
            <a:ext cx="6211957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Pixel detector at PSI May 2008</a:t>
            </a:r>
          </a:p>
          <a:p>
            <a:pPr algn="l"/>
            <a:endParaRPr lang="en-US" sz="14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pPr lvl="1" algn="l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Fully assembled after the supply tube and the services added</a:t>
            </a:r>
          </a:p>
          <a:p>
            <a:pPr lvl="1" algn="l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Installation time of ~1 week prior to beam closure</a:t>
            </a:r>
          </a:p>
          <a:p>
            <a:pPr lvl="1" algn="l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Installation of mockup detector into CMS made</a:t>
            </a:r>
          </a:p>
          <a:p>
            <a:pPr lvl="1" algn="l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In parallel development of DAQ, DCS etc ongoing</a:t>
            </a:r>
          </a:p>
          <a:p>
            <a:pPr algn="l">
              <a:buFontTx/>
              <a:buChar char="-"/>
            </a:pP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2" descr="IMGP32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284" y="696915"/>
            <a:ext cx="5837954" cy="4560885"/>
          </a:xfrm>
          <a:prstGeom prst="rect">
            <a:avLst/>
          </a:prstGeom>
          <a:noFill/>
        </p:spPr>
      </p:pic>
      <p:sp>
        <p:nvSpPr>
          <p:cNvPr id="580611" name="Text Box 3"/>
          <p:cNvSpPr txBox="1">
            <a:spLocks noChangeArrowheads="1"/>
          </p:cNvSpPr>
          <p:nvPr/>
        </p:nvSpPr>
        <p:spPr bwMode="auto">
          <a:xfrm>
            <a:off x="730050" y="168276"/>
            <a:ext cx="58994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u="sng" dirty="0">
                <a:solidFill>
                  <a:schemeClr val="accent2"/>
                </a:solidFill>
              </a:rPr>
              <a:t>Close up of PP0, beam pipe &amp; installation table  </a:t>
            </a:r>
            <a:endParaRPr lang="de-CH" sz="2000" b="1" u="sng" dirty="0">
              <a:solidFill>
                <a:schemeClr val="accent2"/>
              </a:solidFill>
            </a:endParaRPr>
          </a:p>
        </p:txBody>
      </p:sp>
      <p:sp>
        <p:nvSpPr>
          <p:cNvPr id="4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CMS – Barrel</a:t>
            </a:r>
            <a:r>
              <a:rPr kumimoji="1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 Pixels</a:t>
            </a: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 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8483" y="0"/>
            <a:ext cx="512102" cy="5334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60437" y="5410200"/>
            <a:ext cx="6934200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Close-up of PP0, beam pipe and installation table during mockup</a:t>
            </a:r>
          </a:p>
          <a:p>
            <a:pPr algn="l"/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installation procedure for the barrel pixels.</a:t>
            </a: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</a:p>
          <a:p>
            <a:pPr algn="l">
              <a:buFontTx/>
              <a:buChar char="-"/>
            </a:pP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atlas-gen-2002-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60954" y="1219200"/>
            <a:ext cx="4514483" cy="3820575"/>
          </a:xfrm>
          <a:noFill/>
          <a:ln/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50837" y="685800"/>
            <a:ext cx="3608624" cy="116955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F9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400" dirty="0"/>
              <a:t>The ATLAS Detector </a:t>
            </a:r>
          </a:p>
          <a:p>
            <a:pPr defTabSz="957263"/>
            <a:r>
              <a:rPr lang="en-US" sz="1400" dirty="0"/>
              <a:t>Weight: 7000 tons</a:t>
            </a:r>
          </a:p>
          <a:p>
            <a:pPr defTabSz="957263"/>
            <a:r>
              <a:rPr lang="en-US" sz="1400" dirty="0"/>
              <a:t>Dimensions: 46m </a:t>
            </a:r>
            <a:r>
              <a:rPr lang="en-US" sz="1400" dirty="0" err="1"/>
              <a:t>x</a:t>
            </a:r>
            <a:r>
              <a:rPr lang="en-US" sz="1400" dirty="0"/>
              <a:t> 22m </a:t>
            </a:r>
            <a:r>
              <a:rPr lang="en-US" sz="1400" dirty="0" err="1"/>
              <a:t>x</a:t>
            </a:r>
            <a:r>
              <a:rPr lang="en-US" sz="1400" dirty="0"/>
              <a:t> 22m</a:t>
            </a:r>
          </a:p>
          <a:p>
            <a:pPr defTabSz="957263"/>
            <a:r>
              <a:rPr lang="en-US" sz="1400" dirty="0"/>
              <a:t>Magnetic Field: 2.6 T (solenoid) and 4.1 T (</a:t>
            </a:r>
            <a:r>
              <a:rPr lang="en-US" sz="1400" dirty="0" err="1"/>
              <a:t>toroid</a:t>
            </a:r>
            <a:r>
              <a:rPr lang="en-US" sz="1400" dirty="0"/>
              <a:t>)</a:t>
            </a:r>
          </a:p>
        </p:txBody>
      </p:sp>
      <p:pic>
        <p:nvPicPr>
          <p:cNvPr id="2064" name="Picture 16" descr="disk_mariane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669976" y="1201738"/>
            <a:ext cx="1553186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LArgROD_board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0749" y="3276601"/>
            <a:ext cx="1148007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6083310" y="4572000"/>
            <a:ext cx="26955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200" dirty="0"/>
              <a:t>Readout </a:t>
            </a:r>
            <a:r>
              <a:rPr lang="en-US" sz="1200" dirty="0" smtClean="0"/>
              <a:t>Electronics (ROD) </a:t>
            </a:r>
            <a:r>
              <a:rPr lang="en-US" sz="1200" dirty="0"/>
              <a:t>for </a:t>
            </a:r>
            <a:r>
              <a:rPr lang="en-US" sz="1200" dirty="0" smtClean="0"/>
              <a:t>Calorimeters </a:t>
            </a:r>
            <a:endParaRPr lang="en-US" sz="1200" dirty="0"/>
          </a:p>
          <a:p>
            <a:pPr defTabSz="957263"/>
            <a:r>
              <a:rPr lang="en-US" sz="1200" b="1" dirty="0"/>
              <a:t>Geneva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6567274" y="2430463"/>
            <a:ext cx="175718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200"/>
              <a:t>Semiconductor Tracker </a:t>
            </a:r>
            <a:r>
              <a:rPr lang="en-US" sz="1200" b="1"/>
              <a:t>Geneva</a:t>
            </a:r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 flipH="1">
            <a:off x="4770437" y="1892300"/>
            <a:ext cx="1865774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H="1" flipV="1">
            <a:off x="4999036" y="3352800"/>
            <a:ext cx="2294182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3" name="Picture 25" descr="coil_cas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673" y="4927600"/>
            <a:ext cx="17557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3096524" y="6400800"/>
            <a:ext cx="3909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200" dirty="0">
                <a:solidFill>
                  <a:srgbClr val="FF0000"/>
                </a:solidFill>
              </a:rPr>
              <a:t>Superconductor and Casings for Barrel </a:t>
            </a:r>
            <a:r>
              <a:rPr lang="en-US" sz="1200" dirty="0" err="1">
                <a:solidFill>
                  <a:srgbClr val="FF0000"/>
                </a:solidFill>
              </a:rPr>
              <a:t>Toroid</a:t>
            </a:r>
            <a:r>
              <a:rPr lang="en-US" sz="1200" dirty="0">
                <a:solidFill>
                  <a:srgbClr val="FF0000"/>
                </a:solidFill>
              </a:rPr>
              <a:t> Coil </a:t>
            </a:r>
          </a:p>
          <a:p>
            <a:pPr defTabSz="957263"/>
            <a:r>
              <a:rPr lang="en-US" sz="1200" b="1" dirty="0">
                <a:solidFill>
                  <a:srgbClr val="FF0000"/>
                </a:solidFill>
              </a:rPr>
              <a:t>Bern and Geneva</a:t>
            </a:r>
          </a:p>
        </p:txBody>
      </p:sp>
      <p:sp>
        <p:nvSpPr>
          <p:cNvPr id="2081" name="Text Box 33"/>
          <p:cNvSpPr txBox="1">
            <a:spLocks noChangeArrowheads="1"/>
          </p:cNvSpPr>
          <p:nvPr/>
        </p:nvSpPr>
        <p:spPr bwMode="auto">
          <a:xfrm>
            <a:off x="6257131" y="5486400"/>
            <a:ext cx="2521744" cy="58477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A5FDA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600" dirty="0"/>
              <a:t>Physics and Computing</a:t>
            </a:r>
          </a:p>
          <a:p>
            <a:pPr defTabSz="957263"/>
            <a:r>
              <a:rPr lang="en-US" sz="1600" dirty="0"/>
              <a:t>Preparations</a:t>
            </a:r>
          </a:p>
        </p:txBody>
      </p:sp>
      <p:pic>
        <p:nvPicPr>
          <p:cNvPr id="2082" name="Picture 34" descr="sct_barrel3_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2590" y="2276476"/>
            <a:ext cx="1617902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4" name="Line 36"/>
          <p:cNvSpPr>
            <a:spLocks noChangeShapeType="1"/>
          </p:cNvSpPr>
          <p:nvPr/>
        </p:nvSpPr>
        <p:spPr bwMode="auto">
          <a:xfrm>
            <a:off x="1904904" y="2890838"/>
            <a:ext cx="2484533" cy="38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5" name="Text Box 37"/>
          <p:cNvSpPr txBox="1">
            <a:spLocks noChangeArrowheads="1"/>
          </p:cNvSpPr>
          <p:nvPr/>
        </p:nvSpPr>
        <p:spPr bwMode="auto">
          <a:xfrm>
            <a:off x="135060" y="3659188"/>
            <a:ext cx="2091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200"/>
              <a:t>Tracker Support Structure </a:t>
            </a:r>
          </a:p>
          <a:p>
            <a:pPr defTabSz="957263"/>
            <a:r>
              <a:rPr lang="en-US" sz="1200" b="1"/>
              <a:t>Geneva</a:t>
            </a:r>
          </a:p>
        </p:txBody>
      </p:sp>
      <p:sp>
        <p:nvSpPr>
          <p:cNvPr id="2087" name="Text Box 39"/>
          <p:cNvSpPr txBox="1">
            <a:spLocks noChangeArrowheads="1"/>
          </p:cNvSpPr>
          <p:nvPr/>
        </p:nvSpPr>
        <p:spPr bwMode="auto">
          <a:xfrm>
            <a:off x="301071" y="5387975"/>
            <a:ext cx="22366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200"/>
              <a:t>TDAQ- Trigger and Dataflow</a:t>
            </a:r>
          </a:p>
          <a:p>
            <a:pPr defTabSz="957263"/>
            <a:r>
              <a:rPr lang="en-US" sz="1200" b="1"/>
              <a:t>Bern and Geneva</a:t>
            </a:r>
          </a:p>
        </p:txBody>
      </p:sp>
      <p:pic>
        <p:nvPicPr>
          <p:cNvPr id="2089" name="Picture 41" descr="bern_superconducto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00520" y="4965700"/>
            <a:ext cx="99325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 descr="bern_tdaq_prototyp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1758" y="4159250"/>
            <a:ext cx="1558813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7" name="Text Box 49"/>
          <p:cNvSpPr txBox="1">
            <a:spLocks noChangeArrowheads="1"/>
          </p:cNvSpPr>
          <p:nvPr/>
        </p:nvSpPr>
        <p:spPr bwMode="auto">
          <a:xfrm>
            <a:off x="198437" y="5943600"/>
            <a:ext cx="2875106" cy="33855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FDBD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600" dirty="0"/>
              <a:t>Online and Offline Software</a:t>
            </a:r>
          </a:p>
        </p:txBody>
      </p:sp>
      <p:sp>
        <p:nvSpPr>
          <p:cNvPr id="2098" name="Line 50"/>
          <p:cNvSpPr>
            <a:spLocks noChangeShapeType="1"/>
          </p:cNvSpPr>
          <p:nvPr/>
        </p:nvSpPr>
        <p:spPr bwMode="auto">
          <a:xfrm flipV="1">
            <a:off x="4492140" y="3962400"/>
            <a:ext cx="572596" cy="96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9" name="Text Box 51"/>
          <p:cNvSpPr txBox="1">
            <a:spLocks noChangeArrowheads="1"/>
          </p:cNvSpPr>
          <p:nvPr/>
        </p:nvSpPr>
        <p:spPr bwMode="auto">
          <a:xfrm>
            <a:off x="960437" y="6248400"/>
            <a:ext cx="14504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57263"/>
            <a:r>
              <a:rPr lang="en-US" sz="1200" b="1" dirty="0"/>
              <a:t>Bern and Geneva</a:t>
            </a:r>
          </a:p>
        </p:txBody>
      </p:sp>
      <p:sp>
        <p:nvSpPr>
          <p:cNvPr id="29" name="Rectangle 13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ATLAS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" name="Date Placeholder 2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285ADBC1-1A67-4714-829E-60D7076E70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642" y="533400"/>
            <a:ext cx="8056447" cy="6019800"/>
          </a:xfrm>
        </p:spPr>
        <p:txBody>
          <a:bodyPr/>
          <a:lstStyle/>
          <a:p>
            <a:pPr marL="609600" indent="-609600">
              <a:buClr>
                <a:schemeClr val="tx1"/>
              </a:buClr>
            </a:pPr>
            <a:endParaRPr lang="en-GB" sz="2000">
              <a:solidFill>
                <a:srgbClr val="009900"/>
              </a:solidFill>
              <a:ea typeface="Arial" pitchFamily="43" charset="0"/>
              <a:cs typeface="Arial" pitchFamily="43" charset="0"/>
            </a:endParaRPr>
          </a:p>
          <a:p>
            <a:pPr marL="609600" indent="-609600">
              <a:buClr>
                <a:schemeClr val="tx1"/>
              </a:buClr>
            </a:pPr>
            <a:endParaRPr lang="en-GB" sz="2000">
              <a:solidFill>
                <a:srgbClr val="009900"/>
              </a:solidFill>
              <a:ea typeface="Arial" pitchFamily="43" charset="0"/>
              <a:cs typeface="Arial" pitchFamily="43" charset="0"/>
            </a:endParaRPr>
          </a:p>
          <a:p>
            <a:pPr marL="609600" indent="-609600">
              <a:buClr>
                <a:schemeClr val="tx1"/>
              </a:buClr>
            </a:pPr>
            <a:endParaRPr lang="en-GB" sz="2400">
              <a:solidFill>
                <a:srgbClr val="0066FF"/>
              </a:solidFill>
              <a:ea typeface="Arial" pitchFamily="43" charset="0"/>
              <a:cs typeface="Arial" pitchFamily="43" charset="0"/>
            </a:endParaRPr>
          </a:p>
        </p:txBody>
      </p:sp>
      <p:sp>
        <p:nvSpPr>
          <p:cNvPr id="533509" name="Rectangle 5"/>
          <p:cNvSpPr>
            <a:spLocks noChangeArrowheads="1"/>
          </p:cNvSpPr>
          <p:nvPr/>
        </p:nvSpPr>
        <p:spPr bwMode="auto">
          <a:xfrm>
            <a:off x="265196" y="682625"/>
            <a:ext cx="851368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82563" indent="-182563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1400">
              <a:solidFill>
                <a:srgbClr val="0066FF"/>
              </a:solidFill>
              <a:ea typeface="Arial" pitchFamily="43" charset="0"/>
              <a:cs typeface="Arial" pitchFamily="43" charset="0"/>
            </a:endParaRPr>
          </a:p>
        </p:txBody>
      </p:sp>
      <p:sp>
        <p:nvSpPr>
          <p:cNvPr id="533510" name="Text Box 6"/>
          <p:cNvSpPr txBox="1">
            <a:spLocks noChangeArrowheads="1"/>
          </p:cNvSpPr>
          <p:nvPr/>
        </p:nvSpPr>
        <p:spPr bwMode="auto">
          <a:xfrm>
            <a:off x="85350" y="1493838"/>
            <a:ext cx="869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1996</a:t>
            </a:r>
          </a:p>
        </p:txBody>
      </p:sp>
      <p:sp>
        <p:nvSpPr>
          <p:cNvPr id="533511" name="Text Box 7"/>
          <p:cNvSpPr txBox="1">
            <a:spLocks noChangeArrowheads="1"/>
          </p:cNvSpPr>
          <p:nvPr/>
        </p:nvSpPr>
        <p:spPr bwMode="auto">
          <a:xfrm>
            <a:off x="106688" y="3190876"/>
            <a:ext cx="869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2001</a:t>
            </a:r>
          </a:p>
        </p:txBody>
      </p:sp>
      <p:sp>
        <p:nvSpPr>
          <p:cNvPr id="533512" name="Text Box 8"/>
          <p:cNvSpPr txBox="1">
            <a:spLocks noChangeArrowheads="1"/>
          </p:cNvSpPr>
          <p:nvPr/>
        </p:nvSpPr>
        <p:spPr bwMode="auto">
          <a:xfrm>
            <a:off x="96019" y="4135438"/>
            <a:ext cx="869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2003</a:t>
            </a:r>
          </a:p>
        </p:txBody>
      </p:sp>
      <p:pic>
        <p:nvPicPr>
          <p:cNvPr id="533513" name="Picture 9" descr="gr621928_st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437" y="3810000"/>
            <a:ext cx="3738665" cy="2596597"/>
          </a:xfrm>
          <a:prstGeom prst="rect">
            <a:avLst/>
          </a:prstGeom>
          <a:noFill/>
        </p:spPr>
      </p:pic>
      <p:pic>
        <p:nvPicPr>
          <p:cNvPr id="533515" name="Picture 11" descr="fde_gen_1006_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6" y="665165"/>
            <a:ext cx="3761505" cy="2945806"/>
          </a:xfrm>
          <a:prstGeom prst="rect">
            <a:avLst/>
          </a:prstGeom>
          <a:noFill/>
        </p:spPr>
      </p:pic>
      <p:sp>
        <p:nvSpPr>
          <p:cNvPr id="533516" name="Oval 12"/>
          <p:cNvSpPr>
            <a:spLocks noChangeArrowheads="1"/>
          </p:cNvSpPr>
          <p:nvPr/>
        </p:nvSpPr>
        <p:spPr bwMode="auto">
          <a:xfrm>
            <a:off x="6206178" y="4762500"/>
            <a:ext cx="131073" cy="127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17" name="Line 13"/>
          <p:cNvSpPr>
            <a:spLocks noChangeShapeType="1"/>
          </p:cNvSpPr>
          <p:nvPr/>
        </p:nvSpPr>
        <p:spPr bwMode="auto">
          <a:xfrm>
            <a:off x="6338775" y="4816475"/>
            <a:ext cx="1784733" cy="115888"/>
          </a:xfrm>
          <a:prstGeom prst="lin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3518" name="Picture 14" descr="schweiz-flag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3072" y="1449389"/>
            <a:ext cx="740718" cy="771525"/>
          </a:xfrm>
          <a:prstGeom prst="rect">
            <a:avLst/>
          </a:prstGeom>
          <a:noFill/>
        </p:spPr>
      </p:pic>
      <p:pic>
        <p:nvPicPr>
          <p:cNvPr id="53351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25032" y="4635501"/>
            <a:ext cx="573065" cy="601663"/>
          </a:xfrm>
          <a:prstGeom prst="rect">
            <a:avLst/>
          </a:prstGeom>
          <a:noFill/>
        </p:spPr>
      </p:pic>
      <p:sp>
        <p:nvSpPr>
          <p:cNvPr id="533520" name="Oval 16"/>
          <p:cNvSpPr>
            <a:spLocks noChangeArrowheads="1"/>
          </p:cNvSpPr>
          <p:nvPr/>
        </p:nvSpPr>
        <p:spPr bwMode="auto">
          <a:xfrm>
            <a:off x="6751637" y="1066800"/>
            <a:ext cx="152400" cy="1524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21" name="Line 17"/>
          <p:cNvSpPr>
            <a:spLocks noChangeShapeType="1"/>
          </p:cNvSpPr>
          <p:nvPr/>
        </p:nvSpPr>
        <p:spPr bwMode="auto">
          <a:xfrm>
            <a:off x="6751637" y="1143000"/>
            <a:ext cx="1066800" cy="685800"/>
          </a:xfrm>
          <a:prstGeom prst="lin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22" name="Text Box 18"/>
          <p:cNvSpPr txBox="1">
            <a:spLocks noChangeArrowheads="1"/>
          </p:cNvSpPr>
          <p:nvPr/>
        </p:nvSpPr>
        <p:spPr bwMode="auto">
          <a:xfrm>
            <a:off x="6827837" y="2209800"/>
            <a:ext cx="1781056" cy="584776"/>
          </a:xfrm>
          <a:prstGeom prst="rect">
            <a:avLst/>
          </a:prstGeom>
          <a:solidFill>
            <a:schemeClr val="accent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coil casings and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superconductor</a:t>
            </a:r>
          </a:p>
        </p:txBody>
      </p:sp>
      <p:sp>
        <p:nvSpPr>
          <p:cNvPr id="533523" name="Text Box 19"/>
          <p:cNvSpPr txBox="1">
            <a:spLocks noChangeArrowheads="1"/>
          </p:cNvSpPr>
          <p:nvPr/>
        </p:nvSpPr>
        <p:spPr bwMode="auto">
          <a:xfrm>
            <a:off x="5075237" y="6019800"/>
            <a:ext cx="1894669" cy="584776"/>
          </a:xfrm>
          <a:prstGeom prst="rect">
            <a:avLst/>
          </a:prstGeom>
          <a:solidFill>
            <a:schemeClr val="accent1">
              <a:alpha val="9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support structure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and engineering</a:t>
            </a:r>
          </a:p>
        </p:txBody>
      </p:sp>
      <p:sp>
        <p:nvSpPr>
          <p:cNvPr id="533524" name="Text Box 20"/>
          <p:cNvSpPr txBox="1">
            <a:spLocks noChangeArrowheads="1"/>
          </p:cNvSpPr>
          <p:nvPr/>
        </p:nvSpPr>
        <p:spPr bwMode="auto">
          <a:xfrm>
            <a:off x="4694237" y="685800"/>
            <a:ext cx="3092313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barrel </a:t>
            </a:r>
            <a:r>
              <a:rPr lang="en-US" sz="1600" dirty="0" err="1">
                <a:solidFill>
                  <a:schemeClr val="tx1"/>
                </a:solidFill>
              </a:rPr>
              <a:t>toroid</a:t>
            </a:r>
            <a:r>
              <a:rPr lang="en-US" sz="1600" dirty="0">
                <a:solidFill>
                  <a:schemeClr val="tx1"/>
                </a:solidFill>
              </a:rPr>
              <a:t> and calorimeters</a:t>
            </a:r>
          </a:p>
        </p:txBody>
      </p:sp>
      <p:sp>
        <p:nvSpPr>
          <p:cNvPr id="533525" name="Text Box 21"/>
          <p:cNvSpPr txBox="1">
            <a:spLocks noChangeArrowheads="1"/>
          </p:cNvSpPr>
          <p:nvPr/>
        </p:nvSpPr>
        <p:spPr bwMode="auto">
          <a:xfrm>
            <a:off x="4694237" y="3810000"/>
            <a:ext cx="2099954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SCT and TRT barrel</a:t>
            </a:r>
          </a:p>
        </p:txBody>
      </p:sp>
      <p:sp>
        <p:nvSpPr>
          <p:cNvPr id="533527" name="Text Box 23"/>
          <p:cNvSpPr txBox="1">
            <a:spLocks noChangeArrowheads="1"/>
          </p:cNvSpPr>
          <p:nvPr/>
        </p:nvSpPr>
        <p:spPr bwMode="auto">
          <a:xfrm>
            <a:off x="655637" y="6550223"/>
            <a:ext cx="23743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TGC=Thin Gap Chambers</a:t>
            </a:r>
          </a:p>
        </p:txBody>
      </p:sp>
      <p:pic>
        <p:nvPicPr>
          <p:cNvPr id="533528" name="Picture 24" descr="muo_mdt_0907_003_l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498" y="627065"/>
            <a:ext cx="3221171" cy="5011736"/>
          </a:xfrm>
          <a:prstGeom prst="rect">
            <a:avLst/>
          </a:prstGeom>
          <a:noFill/>
        </p:spPr>
      </p:pic>
      <p:sp>
        <p:nvSpPr>
          <p:cNvPr id="533529" name="Text Box 25"/>
          <p:cNvSpPr txBox="1">
            <a:spLocks noChangeArrowheads="1"/>
          </p:cNvSpPr>
          <p:nvPr/>
        </p:nvSpPr>
        <p:spPr bwMode="auto">
          <a:xfrm>
            <a:off x="655637" y="6248400"/>
            <a:ext cx="25301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MDT=Monitored Drift Tubes</a:t>
            </a:r>
          </a:p>
        </p:txBody>
      </p:sp>
      <p:sp>
        <p:nvSpPr>
          <p:cNvPr id="533526" name="Text Box 22"/>
          <p:cNvSpPr txBox="1">
            <a:spLocks noChangeArrowheads="1"/>
          </p:cNvSpPr>
          <p:nvPr/>
        </p:nvSpPr>
        <p:spPr bwMode="auto">
          <a:xfrm>
            <a:off x="294154" y="5667376"/>
            <a:ext cx="3262432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big TGC and MDT </a:t>
            </a:r>
            <a:r>
              <a:rPr lang="en-US" sz="1600" dirty="0" err="1">
                <a:solidFill>
                  <a:schemeClr val="tx1"/>
                </a:solidFill>
              </a:rPr>
              <a:t>muon</a:t>
            </a:r>
            <a:r>
              <a:rPr lang="en-US" sz="1600" dirty="0">
                <a:solidFill>
                  <a:schemeClr val="tx1"/>
                </a:solidFill>
              </a:rPr>
              <a:t> wheels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ATLAS integration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" name="Date Placeholder 2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879A91E0-EE5D-4484-BFAC-DBD2131387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4"/>
          <p:cNvSpPr txBox="1">
            <a:spLocks noChangeArrowheads="1"/>
          </p:cNvSpPr>
          <p:nvPr/>
        </p:nvSpPr>
        <p:spPr bwMode="auto">
          <a:xfrm>
            <a:off x="0" y="762000"/>
            <a:ext cx="4214985" cy="1554272"/>
          </a:xfrm>
          <a:prstGeom prst="rect">
            <a:avLst/>
          </a:prstGeom>
          <a:solidFill>
            <a:schemeClr val="bg1">
              <a:alpha val="98038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800" dirty="0">
                <a:latin typeface="Tahoma" pitchFamily="43" charset="0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All 3 cryostats </a:t>
            </a:r>
            <a:r>
              <a:rPr lang="en-US" sz="1400" dirty="0" smtClean="0">
                <a:latin typeface="Comic Sans MS"/>
                <a:cs typeface="Comic Sans MS"/>
              </a:rPr>
              <a:t>cold</a:t>
            </a:r>
          </a:p>
          <a:p>
            <a:pPr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1D0F88"/>
                </a:solidFill>
                <a:latin typeface="Comic Sans MS"/>
                <a:cs typeface="Comic Sans MS"/>
              </a:rPr>
              <a:t>Temperature </a:t>
            </a:r>
            <a:r>
              <a:rPr lang="en-US" sz="1400" dirty="0">
                <a:solidFill>
                  <a:srgbClr val="1D0F88"/>
                </a:solidFill>
                <a:latin typeface="Comic Sans MS"/>
                <a:cs typeface="Comic Sans MS"/>
              </a:rPr>
              <a:t>stable in time,</a:t>
            </a:r>
            <a:r>
              <a:rPr lang="en-US" sz="1400" dirty="0" smtClean="0">
                <a:solidFill>
                  <a:srgbClr val="1D0F88"/>
                </a:solidFill>
                <a:latin typeface="Comic Sans MS"/>
                <a:cs typeface="Comic Sans MS"/>
              </a:rPr>
              <a:t> mean &lt;20 </a:t>
            </a:r>
            <a:r>
              <a:rPr lang="en-US" sz="1400" dirty="0" err="1">
                <a:solidFill>
                  <a:srgbClr val="1D0F88"/>
                </a:solidFill>
                <a:latin typeface="Comic Sans MS"/>
                <a:cs typeface="Comic Sans MS"/>
              </a:rPr>
              <a:t>mK</a:t>
            </a:r>
            <a:endParaRPr lang="en-US" sz="1400" dirty="0">
              <a:latin typeface="Comic Sans MS"/>
              <a:cs typeface="Comic Sans MS"/>
            </a:endParaRPr>
          </a:p>
          <a:p>
            <a:pPr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dirty="0">
                <a:latin typeface="Comic Sans MS"/>
                <a:cs typeface="Comic Sans MS"/>
              </a:rPr>
              <a:t> Liquid purity stable and</a:t>
            </a:r>
            <a:r>
              <a:rPr lang="en-US" sz="1400" dirty="0" smtClean="0">
                <a:latin typeface="Comic Sans MS"/>
                <a:cs typeface="Comic Sans MS"/>
              </a:rPr>
              <a:t> &lt;&lt; </a:t>
            </a:r>
            <a:r>
              <a:rPr lang="en-US" sz="1400" dirty="0">
                <a:latin typeface="Comic Sans MS"/>
                <a:cs typeface="Comic Sans MS"/>
              </a:rPr>
              <a:t>0.5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ppm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(barrel &lt;210 ppb, EC &lt;150 ppb)</a:t>
            </a:r>
          </a:p>
          <a:p>
            <a:pPr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>
                <a:solidFill>
                  <a:srgbClr val="1D0F88"/>
                </a:solidFill>
                <a:latin typeface="Comic Sans MS"/>
                <a:cs typeface="Comic Sans MS"/>
              </a:rPr>
              <a:t>Controls, safety </a:t>
            </a:r>
            <a:r>
              <a:rPr lang="en-US" sz="1400" dirty="0" smtClean="0">
                <a:solidFill>
                  <a:srgbClr val="1D0F88"/>
                </a:solidFill>
                <a:latin typeface="Comic Sans MS"/>
                <a:cs typeface="Comic Sans MS"/>
              </a:rPr>
              <a:t>systems operational</a:t>
            </a:r>
            <a:endParaRPr lang="en-US" sz="1400" dirty="0" smtClean="0">
              <a:latin typeface="Comic Sans MS"/>
              <a:cs typeface="Comic Sans MS"/>
            </a:endParaRPr>
          </a:p>
        </p:txBody>
      </p:sp>
      <p:pic>
        <p:nvPicPr>
          <p:cNvPr id="40967" name="Picture 16" descr="end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7" y="3886200"/>
            <a:ext cx="39243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8" descr="Pictur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7" y="762000"/>
            <a:ext cx="3829450" cy="292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ATLAS Liquid Argon calorimeter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037" y="3733800"/>
            <a:ext cx="2806700" cy="2606221"/>
          </a:xfrm>
          <a:prstGeom prst="rect">
            <a:avLst/>
          </a:prstGeom>
        </p:spPr>
      </p:pic>
      <p:pic>
        <p:nvPicPr>
          <p:cNvPr id="13" name="Picture 34" descr="RodFinalPU2"/>
          <p:cNvPicPr>
            <a:picLocks noChangeAspect="1" noChangeArrowheads="1"/>
          </p:cNvPicPr>
          <p:nvPr/>
        </p:nvPicPr>
        <p:blipFill>
          <a:blip r:embed="rId6">
            <a:lum bright="-6000"/>
          </a:blip>
          <a:srcRect l="8113" t="2339" r="8850"/>
          <a:stretch>
            <a:fillRect/>
          </a:stretch>
        </p:blipFill>
        <p:spPr bwMode="auto">
          <a:xfrm>
            <a:off x="6827837" y="5181600"/>
            <a:ext cx="1306512" cy="115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922837" y="6334780"/>
            <a:ext cx="2289922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245 </a:t>
            </a:r>
            <a:r>
              <a:rPr lang="en-US" sz="1400" dirty="0" smtClean="0">
                <a:solidFill>
                  <a:schemeClr val="tx1"/>
                </a:solidFill>
              </a:rPr>
              <a:t>ROD </a:t>
            </a:r>
            <a:r>
              <a:rPr lang="en-US" sz="1400" dirty="0" smtClean="0">
                <a:solidFill>
                  <a:schemeClr val="tx1"/>
                </a:solidFill>
              </a:rPr>
              <a:t>boards for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LAr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and tile calorimeters</a:t>
            </a: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0437" y="5715000"/>
            <a:ext cx="596900" cy="601663"/>
          </a:xfrm>
          <a:prstGeom prst="rect">
            <a:avLst/>
          </a:prstGeom>
          <a:noFill/>
        </p:spPr>
      </p:pic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5303837" y="5638800"/>
            <a:ext cx="1905000" cy="3413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Date Placeholder 1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15" descr="pu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762001"/>
            <a:ext cx="3962400" cy="30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727087" y="914400"/>
            <a:ext cx="385904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First data taking with the full 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LAr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 detector (100%)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latin typeface="Comic Sans MS"/>
                <a:cs typeface="Comic Sans MS"/>
              </a:rPr>
              <a:t>Many parameters already available in the online monitoring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10510F"/>
                </a:solidFill>
                <a:latin typeface="Comic Sans MS"/>
                <a:cs typeface="Comic Sans MS"/>
              </a:rPr>
              <a:t>Digits, Noise, Timing, Cells, Clusters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 dirty="0">
              <a:latin typeface="Tahoma" pitchFamily="43" charset="0"/>
            </a:endParaRPr>
          </a:p>
        </p:txBody>
      </p:sp>
      <p:pic>
        <p:nvPicPr>
          <p:cNvPr id="45064" name="Picture 6" descr="Shape528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7087" y="2362200"/>
            <a:ext cx="37053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Text Box 7"/>
          <p:cNvSpPr txBox="1">
            <a:spLocks noChangeArrowheads="1"/>
          </p:cNvSpPr>
          <p:nvPr/>
        </p:nvSpPr>
        <p:spPr bwMode="auto">
          <a:xfrm>
            <a:off x="4237037" y="5534048"/>
            <a:ext cx="4112481" cy="132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400" dirty="0">
                <a:latin typeface="Comic Sans MS"/>
                <a:cs typeface="Comic Sans MS"/>
              </a:rPr>
              <a:t>LVL1Calo triggered events: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Averaged cosmic 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muon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 pulse shapes (online monitoring plot, full Barrel C averaged)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400" dirty="0">
                <a:latin typeface="Comic Sans MS"/>
                <a:cs typeface="Comic Sans MS"/>
              </a:rPr>
              <a:t>Shows good timing achieved over the whole detector</a:t>
            </a:r>
          </a:p>
        </p:txBody>
      </p:sp>
      <p:sp>
        <p:nvSpPr>
          <p:cNvPr id="45066" name="Slide Number Placeholder 5"/>
          <p:cNvSpPr txBox="1">
            <a:spLocks/>
          </p:cNvSpPr>
          <p:nvPr/>
        </p:nvSpPr>
        <p:spPr bwMode="auto">
          <a:xfrm>
            <a:off x="2618187" y="6267450"/>
            <a:ext cx="168824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A75630B-078E-4B9E-BBB6-D9554AB23234}" type="slidenum">
              <a:rPr lang="en-US" sz="1400">
                <a:solidFill>
                  <a:srgbClr val="F8FF84"/>
                </a:solidFill>
                <a:latin typeface="Arial" pitchFamily="43" charset="0"/>
                <a:ea typeface="ＭＳ Ｐゴシック" pitchFamily="43" charset="-128"/>
                <a:cs typeface="ＭＳ Ｐゴシック" pitchFamily="43" charset="-128"/>
              </a:rPr>
              <a:pPr algn="r"/>
              <a:t>19</a:t>
            </a:fld>
            <a:endParaRPr lang="en-US" sz="4400">
              <a:solidFill>
                <a:srgbClr val="FFFB79"/>
              </a:solidFill>
              <a:latin typeface="Arial Rounded MT Bold" pitchFamily="43" charset="0"/>
              <a:ea typeface="ＭＳ Ｐゴシック" pitchFamily="43" charset="-128"/>
              <a:cs typeface="ＭＳ Ｐゴシック" pitchFamily="43" charset="-128"/>
            </a:endParaRPr>
          </a:p>
        </p:txBody>
      </p:sp>
      <p:pic>
        <p:nvPicPr>
          <p:cNvPr id="45067" name="Picture 22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038" y="4038600"/>
            <a:ext cx="240220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655637" y="57912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dirty="0">
                <a:solidFill>
                  <a:srgbClr val="0000CC"/>
                </a:solidFill>
                <a:latin typeface="Comic Sans MS"/>
                <a:cs typeface="Comic Sans MS"/>
              </a:rPr>
              <a:t>Single cosmic </a:t>
            </a:r>
            <a:r>
              <a:rPr lang="en-US" sz="1200" dirty="0" err="1">
                <a:solidFill>
                  <a:srgbClr val="0000CC"/>
                </a:solidFill>
                <a:latin typeface="Comic Sans MS"/>
                <a:cs typeface="Comic Sans MS"/>
              </a:rPr>
              <a:t>muon</a:t>
            </a:r>
            <a:r>
              <a:rPr lang="en-US" sz="1200" dirty="0">
                <a:solidFill>
                  <a:srgbClr val="0000CC"/>
                </a:solidFill>
                <a:latin typeface="Comic Sans MS"/>
                <a:cs typeface="Comic Sans MS"/>
              </a:rPr>
              <a:t> pulses fitting very well to the predicted pulse shape</a:t>
            </a:r>
          </a:p>
        </p:txBody>
      </p:sp>
      <p:sp>
        <p:nvSpPr>
          <p:cNvPr id="14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ATLAS – </a:t>
            </a:r>
            <a:r>
              <a:rPr kumimoji="1" lang="en-US" sz="1600" kern="0" dirty="0" err="1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LAr</a:t>
            </a: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 calorimeter cosmic tests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Date Placehold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pitchFamily="42" charset="0"/>
              </a:rPr>
              <a:t>A. Clark </a:t>
            </a:r>
            <a:fld id="{E92600EF-14D2-4D5A-8A71-2BC6D376164F}" type="slidenum">
              <a:rPr lang="en-US" smtClean="0">
                <a:latin typeface="Arial" pitchFamily="42" charset="0"/>
              </a:rPr>
              <a:pPr/>
              <a:t>2</a:t>
            </a:fld>
            <a:endParaRPr lang="en-US" dirty="0" smtClean="0">
              <a:latin typeface="Arial" pitchFamily="42" charset="0"/>
            </a:endParaRPr>
          </a:p>
        </p:txBody>
      </p:sp>
      <p:sp>
        <p:nvSpPr>
          <p:cNvPr id="18444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3E30F2"/>
                </a:solidFill>
              </a:rPr>
              <a:t>The</a:t>
            </a:r>
            <a:r>
              <a:rPr lang="en-US" sz="1600" dirty="0" smtClean="0">
                <a:solidFill>
                  <a:srgbClr val="3E30F2"/>
                </a:solidFill>
              </a:rPr>
              <a:t> LHC and Swiss Participation</a:t>
            </a:r>
            <a:endParaRPr lang="en-US" sz="1800" dirty="0"/>
          </a:p>
        </p:txBody>
      </p:sp>
      <p:pic>
        <p:nvPicPr>
          <p:cNvPr id="25" name="Picture 24" descr="Box_3_1_LHCAerial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" y="800303"/>
            <a:ext cx="7696200" cy="5219497"/>
          </a:xfrm>
          <a:prstGeom prst="rect">
            <a:avLst/>
          </a:prstGeom>
        </p:spPr>
      </p:pic>
      <p:pic>
        <p:nvPicPr>
          <p:cNvPr id="26" name="Picture 25" descr="LHCb.gif"/>
          <p:cNvPicPr>
            <a:picLocks noChangeAspect="1"/>
          </p:cNvPicPr>
          <p:nvPr/>
        </p:nvPicPr>
        <p:blipFill>
          <a:blip r:embed="rId3"/>
          <a:srcRect t="903"/>
          <a:stretch>
            <a:fillRect/>
          </a:stretch>
        </p:blipFill>
        <p:spPr>
          <a:xfrm>
            <a:off x="5761037" y="2209800"/>
            <a:ext cx="1537889" cy="1143000"/>
          </a:xfrm>
          <a:prstGeom prst="rect">
            <a:avLst/>
          </a:prstGeom>
        </p:spPr>
      </p:pic>
      <p:pic>
        <p:nvPicPr>
          <p:cNvPr id="27" name="Picture 26" descr="atlas cop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238" y="3276600"/>
            <a:ext cx="1447800" cy="1118675"/>
          </a:xfrm>
          <a:prstGeom prst="rect">
            <a:avLst/>
          </a:prstGeom>
        </p:spPr>
      </p:pic>
      <p:pic>
        <p:nvPicPr>
          <p:cNvPr id="28" name="Picture 27" descr="CMSn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37" y="1295400"/>
            <a:ext cx="1488451" cy="990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27237" y="1981200"/>
            <a:ext cx="583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675437" y="2209800"/>
            <a:ext cx="655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LHCb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770437" y="3276600"/>
            <a:ext cx="698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50837" y="6019801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Large participation by Swiss institutes in machine and 3 of the LHC experiments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ATLAS, CMS and </a:t>
            </a:r>
            <a:r>
              <a:rPr lang="en-US" sz="1400" dirty="0" err="1" smtClean="0">
                <a:solidFill>
                  <a:srgbClr val="FF0000"/>
                </a:solidFill>
              </a:rPr>
              <a:t>LHCb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20" descr="in_det_l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4524497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18"/>
          <p:cNvSpPr txBox="1">
            <a:spLocks noChangeArrowheads="1"/>
          </p:cNvSpPr>
          <p:nvPr/>
        </p:nvSpPr>
        <p:spPr bwMode="auto">
          <a:xfrm>
            <a:off x="731837" y="4267200"/>
            <a:ext cx="6477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Clr>
                <a:srgbClr val="FF0000"/>
              </a:buClr>
              <a:buFont typeface="Wingdings" pitchFamily="43" charset="2"/>
              <a:buNone/>
            </a:pPr>
            <a:r>
              <a:rPr lang="en-US" sz="1600" dirty="0">
                <a:latin typeface="Comic Sans MS"/>
                <a:cs typeface="Comic Sans MS"/>
              </a:rPr>
              <a:t>All detector components </a:t>
            </a:r>
            <a:r>
              <a:rPr lang="en-US" sz="1600" dirty="0" smtClean="0">
                <a:latin typeface="Comic Sans MS"/>
                <a:cs typeface="Comic Sans MS"/>
              </a:rPr>
              <a:t>installed: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>
                <a:solidFill>
                  <a:srgbClr val="1D0F88"/>
                </a:solidFill>
                <a:latin typeface="Comic Sans MS"/>
                <a:cs typeface="Comic Sans MS"/>
              </a:rPr>
              <a:t>Barrel SCT + TRT</a:t>
            </a:r>
            <a:endParaRPr lang="en-US" sz="1600" dirty="0">
              <a:latin typeface="Comic Sans MS"/>
              <a:cs typeface="Comic Sans MS"/>
            </a:endParaRPr>
          </a:p>
          <a:p>
            <a:pPr lvl="1"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latin typeface="Comic Sans MS"/>
                <a:cs typeface="Comic Sans MS"/>
              </a:rPr>
              <a:t> 2 End-Caps SCT + TRT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>
                <a:solidFill>
                  <a:srgbClr val="1D0F88"/>
                </a:solidFill>
                <a:latin typeface="Comic Sans MS"/>
                <a:cs typeface="Comic Sans MS"/>
              </a:rPr>
              <a:t>Full pixel detector + Be</a:t>
            </a:r>
            <a:r>
              <a:rPr lang="en-US" sz="1600" dirty="0" smtClean="0">
                <a:solidFill>
                  <a:srgbClr val="1D0F88"/>
                </a:solidFill>
                <a:latin typeface="Comic Sans MS"/>
                <a:cs typeface="Comic Sans MS"/>
              </a:rPr>
              <a:t> beam pipe</a:t>
            </a:r>
          </a:p>
          <a:p>
            <a:pPr lvl="1" algn="l">
              <a:spcBef>
                <a:spcPct val="5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1D0F88"/>
                </a:solidFill>
                <a:latin typeface="Comic Sans MS"/>
                <a:cs typeface="Comic Sans MS"/>
              </a:rPr>
              <a:t> Commissioning of ID in progress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49160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0397" y="914400"/>
            <a:ext cx="387170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ATLAS – Inner Detector and Silicon Tracker (SCT)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709" name="Picture 13" descr="k1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305" y="673100"/>
            <a:ext cx="4092374" cy="2298700"/>
          </a:xfrm>
          <a:prstGeom prst="rect">
            <a:avLst/>
          </a:prstGeom>
          <a:noFill/>
        </p:spPr>
      </p:pic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642" y="533400"/>
            <a:ext cx="8056447" cy="6019800"/>
          </a:xfrm>
        </p:spPr>
        <p:txBody>
          <a:bodyPr/>
          <a:lstStyle/>
          <a:p>
            <a:pPr marL="609600" indent="-609600">
              <a:buClr>
                <a:schemeClr val="tx1"/>
              </a:buClr>
            </a:pPr>
            <a:endParaRPr lang="en-GB" sz="2000" dirty="0">
              <a:solidFill>
                <a:srgbClr val="009900"/>
              </a:solidFill>
              <a:ea typeface="Arial" pitchFamily="43" charset="0"/>
              <a:cs typeface="Arial" pitchFamily="43" charset="0"/>
            </a:endParaRPr>
          </a:p>
          <a:p>
            <a:pPr marL="609600" indent="-609600">
              <a:buClr>
                <a:schemeClr val="tx1"/>
              </a:buClr>
            </a:pPr>
            <a:endParaRPr lang="en-GB" sz="2000" dirty="0">
              <a:solidFill>
                <a:srgbClr val="009900"/>
              </a:solidFill>
              <a:ea typeface="Arial" pitchFamily="43" charset="0"/>
              <a:cs typeface="Arial" pitchFamily="43" charset="0"/>
            </a:endParaRPr>
          </a:p>
          <a:p>
            <a:pPr marL="609600" indent="-609600">
              <a:buClr>
                <a:schemeClr val="tx1"/>
              </a:buClr>
            </a:pPr>
            <a:endParaRPr lang="en-GB" sz="2400" dirty="0">
              <a:solidFill>
                <a:srgbClr val="0066FF"/>
              </a:solidFill>
              <a:ea typeface="Arial" pitchFamily="43" charset="0"/>
              <a:cs typeface="Arial" pitchFamily="43" charset="0"/>
            </a:endParaRPr>
          </a:p>
        </p:txBody>
      </p:sp>
      <p:sp>
        <p:nvSpPr>
          <p:cNvPr id="541701" name="Rectangle 5"/>
          <p:cNvSpPr>
            <a:spLocks noChangeArrowheads="1"/>
          </p:cNvSpPr>
          <p:nvPr/>
        </p:nvSpPr>
        <p:spPr bwMode="auto">
          <a:xfrm>
            <a:off x="265196" y="682625"/>
            <a:ext cx="851368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82563" indent="-182563">
              <a:spcBef>
                <a:spcPct val="20000"/>
              </a:spcBef>
              <a:buClr>
                <a:schemeClr val="tx1"/>
              </a:buClr>
            </a:pPr>
            <a:endParaRPr lang="en-US" sz="1400">
              <a:solidFill>
                <a:srgbClr val="0066FF"/>
              </a:solidFill>
              <a:ea typeface="Arial" pitchFamily="43" charset="0"/>
              <a:cs typeface="Arial" pitchFamily="43" charset="0"/>
            </a:endParaRPr>
          </a:p>
        </p:txBody>
      </p:sp>
      <p:pic>
        <p:nvPicPr>
          <p:cNvPr id="541702" name="Picture 6" descr="ide_gen_0607_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7" y="3630440"/>
            <a:ext cx="4114800" cy="2867383"/>
          </a:xfrm>
          <a:prstGeom prst="rect">
            <a:avLst/>
          </a:prstGeom>
          <a:noFill/>
        </p:spPr>
      </p:pic>
      <p:pic>
        <p:nvPicPr>
          <p:cNvPr id="541703" name="Picture 7" descr="ide_gen_0607_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036" y="858324"/>
            <a:ext cx="3124201" cy="2189642"/>
          </a:xfrm>
          <a:prstGeom prst="rect">
            <a:avLst/>
          </a:prstGeom>
          <a:noFill/>
        </p:spPr>
      </p:pic>
      <p:sp>
        <p:nvSpPr>
          <p:cNvPr id="541704" name="Text Box 8"/>
          <p:cNvSpPr txBox="1">
            <a:spLocks noChangeArrowheads="1"/>
          </p:cNvSpPr>
          <p:nvPr/>
        </p:nvSpPr>
        <p:spPr bwMode="auto">
          <a:xfrm>
            <a:off x="5620919" y="606426"/>
            <a:ext cx="1298177" cy="30777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SCT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endcaps</a:t>
            </a: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541705" name="Oval 9"/>
          <p:cNvSpPr>
            <a:spLocks noChangeArrowheads="1"/>
          </p:cNvSpPr>
          <p:nvPr/>
        </p:nvSpPr>
        <p:spPr bwMode="auto">
          <a:xfrm>
            <a:off x="3246437" y="1371600"/>
            <a:ext cx="131073" cy="127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1706" name="Line 10"/>
          <p:cNvSpPr>
            <a:spLocks noChangeShapeType="1"/>
          </p:cNvSpPr>
          <p:nvPr/>
        </p:nvSpPr>
        <p:spPr bwMode="auto">
          <a:xfrm flipV="1">
            <a:off x="3322637" y="1447800"/>
            <a:ext cx="1109552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170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9437" y="1143000"/>
            <a:ext cx="573065" cy="601663"/>
          </a:xfrm>
          <a:prstGeom prst="rect">
            <a:avLst/>
          </a:prstGeom>
          <a:noFill/>
        </p:spPr>
      </p:pic>
      <p:sp>
        <p:nvSpPr>
          <p:cNvPr id="541708" name="Text Box 12"/>
          <p:cNvSpPr txBox="1">
            <a:spLocks noChangeArrowheads="1"/>
          </p:cNvSpPr>
          <p:nvPr/>
        </p:nvSpPr>
        <p:spPr bwMode="auto">
          <a:xfrm>
            <a:off x="4541837" y="3352800"/>
            <a:ext cx="4074766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650 out of 2000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forward silicon 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modules</a:t>
            </a:r>
          </a:p>
          <a:p>
            <a:pPr algn="l"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mechanical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engineering detector 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slow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1710" name="Text Box 14"/>
          <p:cNvSpPr txBox="1">
            <a:spLocks noChangeArrowheads="1"/>
          </p:cNvSpPr>
          <p:nvPr/>
        </p:nvSpPr>
        <p:spPr bwMode="auto">
          <a:xfrm>
            <a:off x="5532437" y="5943600"/>
            <a:ext cx="2598325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SCT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 surface commissioning</a:t>
            </a:r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mic Sans MS"/>
                <a:cs typeface="Comic Sans MS"/>
              </a:rPr>
              <a:t>only 0.3% dead channels</a:t>
            </a:r>
          </a:p>
        </p:txBody>
      </p:sp>
      <p:sp>
        <p:nvSpPr>
          <p:cNvPr id="17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ATLAS – Inner Detector and Silicon Tracker (SCT)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4999037" y="1524000"/>
            <a:ext cx="609600" cy="15239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5608637" y="1600200"/>
            <a:ext cx="131073" cy="127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879A91E0-EE5D-4484-BFAC-DBD2131387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3" descr="JiveXM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7" y="838200"/>
            <a:ext cx="4627557" cy="467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7" descr="sct-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5237" y="2819400"/>
            <a:ext cx="3462309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408237" y="5624512"/>
            <a:ext cx="5562600" cy="677621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Comic Sans MS"/>
                <a:cs typeface="Comic Sans MS"/>
              </a:rPr>
              <a:t>Run first alignment </a:t>
            </a:r>
            <a:r>
              <a:rPr lang="en-US" sz="1400" dirty="0" smtClean="0">
                <a:latin typeface="Comic Sans MS"/>
                <a:cs typeface="Comic Sans MS"/>
              </a:rPr>
              <a:t>checks ~ </a:t>
            </a:r>
            <a:r>
              <a:rPr lang="en-US" sz="1400" dirty="0">
                <a:latin typeface="Comic Sans MS"/>
                <a:cs typeface="Comic Sans MS"/>
              </a:rPr>
              <a:t>5000 </a:t>
            </a:r>
            <a:r>
              <a:rPr lang="en-US" sz="1400" dirty="0" smtClean="0">
                <a:latin typeface="Comic Sans MS"/>
                <a:cs typeface="Comic Sans MS"/>
              </a:rPr>
              <a:t>tracks</a:t>
            </a:r>
          </a:p>
          <a:p>
            <a:pPr algn="l">
              <a:lnSpc>
                <a:spcPct val="90000"/>
              </a:lnSpc>
            </a:pPr>
            <a:endParaRPr lang="en-US" sz="1400" dirty="0" smtClean="0">
              <a:latin typeface="Comic Sans MS"/>
              <a:cs typeface="Comic Sans MS"/>
            </a:endParaRPr>
          </a:p>
          <a:p>
            <a:pPr algn="l">
              <a:lnSpc>
                <a:spcPct val="90000"/>
              </a:lnSpc>
            </a:pP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SCT </a:t>
            </a:r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</a:rPr>
              <a:t>residuals (GlobalChi2)</a:t>
            </a: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  <a:sym typeface="Symbol" pitchFamily="43" charset="2"/>
              </a:rPr>
              <a:t></a:t>
            </a:r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</a:rPr>
              <a:t>~65</a:t>
            </a:r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  <a:sym typeface="Symbol" pitchFamily="43" charset="2"/>
              </a:rPr>
              <a:t></a:t>
            </a:r>
            <a:r>
              <a:rPr lang="en-US" sz="1400" dirty="0">
                <a:solidFill>
                  <a:srgbClr val="FF0000"/>
                </a:solidFill>
                <a:latin typeface="Comic Sans MS"/>
                <a:cs typeface="Comic Sans MS"/>
              </a:rPr>
              <a:t>m without alignment.</a:t>
            </a:r>
            <a:r>
              <a:rPr lang="en-US" sz="1600" dirty="0">
                <a:solidFill>
                  <a:srgbClr val="FF0000"/>
                </a:solidFill>
                <a:latin typeface="Tahoma" pitchFamily="43" charset="0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Tahoma" pitchFamily="43" charset="0"/>
              </a:rPr>
            </a:br>
            <a:endParaRPr lang="en-US" dirty="0">
              <a:solidFill>
                <a:srgbClr val="FF0000"/>
              </a:solidFill>
              <a:latin typeface="Tahoma" pitchFamily="43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303837" y="914400"/>
            <a:ext cx="2908003" cy="1928515"/>
            <a:chOff x="1600200" y="1676400"/>
            <a:chExt cx="5638800" cy="4004936"/>
          </a:xfrm>
        </p:grpSpPr>
        <p:pic>
          <p:nvPicPr>
            <p:cNvPr id="53258" name="Picture 5" descr="ID-MS-mat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0200" y="1676400"/>
              <a:ext cx="5638800" cy="31003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600200" y="4722599"/>
              <a:ext cx="5638800" cy="95873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Tahoma" pitchFamily="43" charset="0"/>
                </a:rPr>
                <a:t>Phi difference SCT+TRT, RPC track segment</a:t>
              </a:r>
            </a:p>
          </p:txBody>
        </p:sp>
      </p:grpSp>
      <p:sp>
        <p:nvSpPr>
          <p:cNvPr id="1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ATLAS - SCT Commissioning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6E13-8D8C-4AE3-9026-E16F8A760847}" type="slidenum">
              <a:rPr lang="en-US"/>
              <a:pPr/>
              <a:t>23</a:t>
            </a:fld>
            <a:endParaRPr lang="en-US"/>
          </a:p>
        </p:txBody>
      </p:sp>
      <p:pic>
        <p:nvPicPr>
          <p:cNvPr id="6000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246"/>
          <a:stretch>
            <a:fillRect/>
          </a:stretch>
        </p:blipFill>
        <p:spPr bwMode="auto">
          <a:xfrm>
            <a:off x="310919" y="908050"/>
            <a:ext cx="3392669" cy="5410200"/>
          </a:xfrm>
          <a:prstGeom prst="rect">
            <a:avLst/>
          </a:prstGeom>
          <a:noFill/>
        </p:spPr>
      </p:pic>
      <p:sp>
        <p:nvSpPr>
          <p:cNvPr id="6000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043465" y="635000"/>
            <a:ext cx="4563186" cy="2160588"/>
          </a:xfrm>
        </p:spPr>
        <p:txBody>
          <a:bodyPr/>
          <a:lstStyle/>
          <a:p>
            <a:pPr marL="265113" indent="-265113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Bunch crossing			40 MHz</a:t>
            </a:r>
          </a:p>
          <a:p>
            <a:pPr marL="265113" indent="-265113">
              <a:lnSpc>
                <a:spcPct val="90000"/>
              </a:lnSpc>
            </a:pPr>
            <a:r>
              <a:rPr lang="el-GR" sz="1400" dirty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σ</a:t>
            </a:r>
            <a:r>
              <a:rPr lang="fr-CH" sz="1400" dirty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 total				70 mb</a:t>
            </a:r>
            <a:endParaRPr lang="el-GR" sz="1400" dirty="0">
              <a:solidFill>
                <a:srgbClr val="0000CC"/>
              </a:solidFill>
              <a:latin typeface="Comic Sans MS"/>
              <a:ea typeface="Arial" pitchFamily="43" charset="0"/>
              <a:cs typeface="Comic Sans MS"/>
            </a:endParaRPr>
          </a:p>
          <a:p>
            <a:pPr marL="265113" indent="-265113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Event rate			~1 GHz</a:t>
            </a:r>
          </a:p>
          <a:p>
            <a:pPr marL="265113" indent="-265113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Number of events/BC		~25</a:t>
            </a:r>
          </a:p>
          <a:p>
            <a:pPr marL="265113" indent="-265113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Number of particles/event	~1500</a:t>
            </a:r>
          </a:p>
          <a:p>
            <a:pPr marL="265113" indent="-265113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Event size			~1.5 MB</a:t>
            </a:r>
          </a:p>
          <a:p>
            <a:pPr marL="265113" indent="-265113">
              <a:lnSpc>
                <a:spcPct val="90000"/>
              </a:lnSpc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Mass storage rate		~200 Hz       </a:t>
            </a:r>
          </a:p>
        </p:txBody>
      </p:sp>
      <p:sp>
        <p:nvSpPr>
          <p:cNvPr id="600069" name="Text Box 5"/>
          <p:cNvSpPr txBox="1">
            <a:spLocks noChangeArrowheads="1"/>
          </p:cNvSpPr>
          <p:nvPr/>
        </p:nvSpPr>
        <p:spPr bwMode="auto">
          <a:xfrm>
            <a:off x="1951037" y="1371600"/>
            <a:ext cx="1184940" cy="276999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20000"/>
              </a:spcBef>
              <a:buFont typeface="ZapfDingbats" pitchFamily="82" charset="2"/>
              <a:buNone/>
            </a:pPr>
            <a:r>
              <a:rPr lang="en-US" sz="1200" dirty="0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</a:rPr>
              <a:t>Event rate </a:t>
            </a:r>
            <a:r>
              <a:rPr lang="en-US" sz="1200" dirty="0" err="1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  <a:sym typeface="ZapfDingbats" pitchFamily="82" charset="2"/>
              </a:rPr>
              <a:t></a:t>
            </a:r>
            <a:endParaRPr lang="en-US" sz="1200" dirty="0">
              <a:solidFill>
                <a:srgbClr val="FF0000"/>
              </a:solidFill>
              <a:latin typeface="Comic Sans MS"/>
              <a:ea typeface="Arial" pitchFamily="43" charset="0"/>
              <a:cs typeface="Comic Sans MS"/>
            </a:endParaRPr>
          </a:p>
        </p:txBody>
      </p:sp>
      <p:sp>
        <p:nvSpPr>
          <p:cNvPr id="600070" name="Text Box 6"/>
          <p:cNvSpPr txBox="1">
            <a:spLocks noChangeArrowheads="1"/>
          </p:cNvSpPr>
          <p:nvPr/>
        </p:nvSpPr>
        <p:spPr bwMode="auto">
          <a:xfrm>
            <a:off x="2103437" y="2743200"/>
            <a:ext cx="954107" cy="276999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20000"/>
              </a:spcBef>
              <a:buFont typeface="ZapfDingbats" pitchFamily="82" charset="2"/>
              <a:buNone/>
            </a:pPr>
            <a:r>
              <a:rPr lang="en-US" sz="1200" dirty="0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</a:rPr>
              <a:t>Level-2 </a:t>
            </a:r>
            <a:r>
              <a:rPr lang="en-US" sz="1200" dirty="0" err="1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  <a:sym typeface="ZapfDingbats" pitchFamily="82" charset="2"/>
              </a:rPr>
              <a:t></a:t>
            </a:r>
            <a:endParaRPr lang="en-US" sz="1200" dirty="0">
              <a:solidFill>
                <a:srgbClr val="FF0000"/>
              </a:solidFill>
              <a:latin typeface="Comic Sans MS"/>
              <a:ea typeface="Arial" pitchFamily="43" charset="0"/>
              <a:cs typeface="Comic Sans MS"/>
            </a:endParaRPr>
          </a:p>
        </p:txBody>
      </p:sp>
      <p:sp>
        <p:nvSpPr>
          <p:cNvPr id="600071" name="Text Box 7"/>
          <p:cNvSpPr txBox="1">
            <a:spLocks noChangeArrowheads="1"/>
          </p:cNvSpPr>
          <p:nvPr/>
        </p:nvSpPr>
        <p:spPr bwMode="auto">
          <a:xfrm>
            <a:off x="2103437" y="2362200"/>
            <a:ext cx="954107" cy="276999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20000"/>
              </a:spcBef>
              <a:buFont typeface="ZapfDingbats" pitchFamily="82" charset="2"/>
              <a:buNone/>
            </a:pPr>
            <a:r>
              <a:rPr lang="en-US" sz="1200" dirty="0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</a:rPr>
              <a:t>Level-1 </a:t>
            </a:r>
            <a:r>
              <a:rPr lang="en-US" sz="1200" dirty="0" err="1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  <a:sym typeface="ZapfDingbats" pitchFamily="82" charset="2"/>
              </a:rPr>
              <a:t></a:t>
            </a:r>
            <a:endParaRPr lang="en-US" sz="1200" dirty="0">
              <a:solidFill>
                <a:srgbClr val="FF0000"/>
              </a:solidFill>
              <a:latin typeface="Comic Sans MS"/>
              <a:ea typeface="Arial" pitchFamily="43" charset="0"/>
              <a:cs typeface="Comic Sans MS"/>
            </a:endParaRPr>
          </a:p>
        </p:txBody>
      </p:sp>
      <p:sp>
        <p:nvSpPr>
          <p:cNvPr id="600072" name="Text Box 8"/>
          <p:cNvSpPr txBox="1">
            <a:spLocks noChangeArrowheads="1"/>
          </p:cNvSpPr>
          <p:nvPr/>
        </p:nvSpPr>
        <p:spPr bwMode="auto">
          <a:xfrm>
            <a:off x="1570037" y="4419600"/>
            <a:ext cx="1429448" cy="276999"/>
          </a:xfrm>
          <a:prstGeom prst="rect">
            <a:avLst/>
          </a:prstGeom>
          <a:solidFill>
            <a:schemeClr val="bg1"/>
          </a:solidFill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20000"/>
              </a:spcBef>
              <a:buFont typeface="ZapfDingbats" pitchFamily="82" charset="2"/>
              <a:buNone/>
            </a:pPr>
            <a:r>
              <a:rPr lang="en-US" sz="1200" dirty="0">
                <a:latin typeface="Comic Sans MS"/>
                <a:ea typeface="Arial" pitchFamily="43" charset="0"/>
                <a:cs typeface="Comic Sans MS"/>
              </a:rPr>
              <a:t>Offline Analyses </a:t>
            </a:r>
            <a:r>
              <a:rPr lang="en-US" sz="1200" dirty="0">
                <a:latin typeface="Comic Sans MS"/>
                <a:ea typeface="Arial" pitchFamily="43" charset="0"/>
                <a:cs typeface="Comic Sans MS"/>
                <a:sym typeface="ZapfDingbats" pitchFamily="82" charset="2"/>
              </a:rPr>
              <a:t> </a:t>
            </a:r>
            <a:endParaRPr lang="en-US" sz="1200" dirty="0">
              <a:latin typeface="Comic Sans MS"/>
              <a:ea typeface="Arial" pitchFamily="43" charset="0"/>
              <a:cs typeface="Comic Sans MS"/>
            </a:endParaRPr>
          </a:p>
        </p:txBody>
      </p:sp>
      <p:sp>
        <p:nvSpPr>
          <p:cNvPr id="600073" name="Text Box 9"/>
          <p:cNvSpPr txBox="1">
            <a:spLocks noChangeArrowheads="1"/>
          </p:cNvSpPr>
          <p:nvPr/>
        </p:nvSpPr>
        <p:spPr bwMode="auto">
          <a:xfrm>
            <a:off x="1646237" y="3276600"/>
            <a:ext cx="1415772" cy="276999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20000"/>
              </a:spcBef>
              <a:buFont typeface="ZapfDingbats" pitchFamily="82" charset="2"/>
              <a:buNone/>
            </a:pPr>
            <a:r>
              <a:rPr lang="en-US" sz="1200" dirty="0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</a:rPr>
              <a:t>Mass Storage </a:t>
            </a:r>
            <a:r>
              <a:rPr lang="en-US" sz="1200" dirty="0" err="1">
                <a:solidFill>
                  <a:srgbClr val="FF0000"/>
                </a:solidFill>
                <a:latin typeface="Comic Sans MS"/>
                <a:ea typeface="Arial" pitchFamily="43" charset="0"/>
                <a:cs typeface="Comic Sans MS"/>
                <a:sym typeface="ZapfDingbats" pitchFamily="82" charset="2"/>
              </a:rPr>
              <a:t></a:t>
            </a:r>
            <a:endParaRPr lang="en-US" sz="1200" dirty="0">
              <a:solidFill>
                <a:srgbClr val="FF0000"/>
              </a:solidFill>
              <a:latin typeface="Comic Sans MS"/>
              <a:ea typeface="Arial" pitchFamily="43" charset="0"/>
              <a:cs typeface="Comic Sans MS"/>
            </a:endParaRPr>
          </a:p>
        </p:txBody>
      </p:sp>
      <p:sp>
        <p:nvSpPr>
          <p:cNvPr id="600074" name="AutoShape 10"/>
          <p:cNvSpPr>
            <a:spLocks/>
          </p:cNvSpPr>
          <p:nvPr/>
        </p:nvSpPr>
        <p:spPr bwMode="auto">
          <a:xfrm>
            <a:off x="3170237" y="3429000"/>
            <a:ext cx="76200" cy="2363787"/>
          </a:xfrm>
          <a:prstGeom prst="leftBrace">
            <a:avLst>
              <a:gd name="adj1" fmla="val 132217"/>
              <a:gd name="adj2" fmla="val 54926"/>
            </a:avLst>
          </a:prstGeom>
          <a:noFill/>
          <a:ln w="25400">
            <a:solidFill>
              <a:srgbClr val="CC0066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ZapfDingbats" pitchFamily="82" charset="2"/>
              <a:buNone/>
            </a:pPr>
            <a:endParaRPr lang="de-DE" sz="1600">
              <a:latin typeface="Tahoma" pitchFamily="43" charset="0"/>
              <a:ea typeface="Arial" pitchFamily="43" charset="0"/>
              <a:cs typeface="Arial" pitchFamily="43" charset="0"/>
            </a:endParaRPr>
          </a:p>
        </p:txBody>
      </p:sp>
      <p:sp>
        <p:nvSpPr>
          <p:cNvPr id="600076" name="Rectangle 12"/>
          <p:cNvSpPr>
            <a:spLocks noChangeArrowheads="1"/>
          </p:cNvSpPr>
          <p:nvPr/>
        </p:nvSpPr>
        <p:spPr bwMode="auto">
          <a:xfrm>
            <a:off x="4008437" y="2667000"/>
            <a:ext cx="4191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8000"/>
                </a:solidFill>
                <a:latin typeface="Comic Sans MS"/>
                <a:cs typeface="Comic Sans MS"/>
              </a:rPr>
              <a:t>Need to have trigger of high performance</a:t>
            </a:r>
          </a:p>
          <a:p>
            <a:pPr marL="542925" lvl="1" indent="-180975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8000"/>
                </a:solidFill>
                <a:latin typeface="Comic Sans MS"/>
                <a:ea typeface="ＭＳ Ｐゴシック" pitchFamily="43" charset="-128"/>
                <a:cs typeface="Comic Sans MS"/>
              </a:rPr>
              <a:t>6 orders of rate reduction</a:t>
            </a:r>
          </a:p>
          <a:p>
            <a:pPr marL="542925" lvl="1" indent="-180975" algn="l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008000"/>
                </a:solidFill>
                <a:latin typeface="Comic Sans MS"/>
                <a:ea typeface="ＭＳ Ｐゴシック" pitchFamily="43" charset="-128"/>
                <a:cs typeface="Comic Sans MS"/>
              </a:rPr>
              <a:t>complex events and 140 M channels</a:t>
            </a:r>
          </a:p>
        </p:txBody>
      </p:sp>
      <p:sp>
        <p:nvSpPr>
          <p:cNvPr id="600078" name="Rectangle 14"/>
          <p:cNvSpPr>
            <a:spLocks noChangeArrowheads="1"/>
          </p:cNvSpPr>
          <p:nvPr/>
        </p:nvSpPr>
        <p:spPr bwMode="auto">
          <a:xfrm>
            <a:off x="4008437" y="3657600"/>
            <a:ext cx="360125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Level-1: hardware based at 40 MHz</a:t>
            </a:r>
          </a:p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Level-2: software based at 100 kHz</a:t>
            </a:r>
          </a:p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Level-3: event filter at 3 kHz</a:t>
            </a:r>
          </a:p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>
                <a:solidFill>
                  <a:srgbClr val="0000CC"/>
                </a:solidFill>
                <a:latin typeface="Comic Sans MS"/>
                <a:cs typeface="Comic Sans MS"/>
              </a:rPr>
              <a:t>Storage at</a:t>
            </a: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100-200 Hz</a:t>
            </a:r>
          </a:p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4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3 </a:t>
            </a:r>
            <a:r>
              <a:rPr lang="en-US" sz="1400" dirty="0" err="1" smtClean="0">
                <a:solidFill>
                  <a:srgbClr val="0000CC"/>
                </a:solidFill>
                <a:latin typeface="Comic Sans MS"/>
                <a:cs typeface="Comic Sans MS"/>
              </a:rPr>
              <a:t>Petabytes</a:t>
            </a: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per year raw data for ATLAS</a:t>
            </a:r>
          </a:p>
          <a:p>
            <a:pPr marL="180975" indent="-1809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Similar for CMS and </a:t>
            </a:r>
            <a:r>
              <a:rPr lang="en-US" sz="1400" dirty="0" err="1" smtClean="0">
                <a:solidFill>
                  <a:srgbClr val="0000CC"/>
                </a:solidFill>
                <a:latin typeface="Comic Sans MS"/>
                <a:cs typeface="Comic Sans MS"/>
              </a:rPr>
              <a:t>LHCb</a:t>
            </a:r>
            <a:endParaRPr lang="en-US" sz="1400" dirty="0">
              <a:solidFill>
                <a:srgbClr val="0000CC"/>
              </a:solidFill>
              <a:latin typeface="Comic Sans MS"/>
              <a:cs typeface="Comic Sans MS"/>
            </a:endParaRPr>
          </a:p>
        </p:txBody>
      </p:sp>
      <p:sp>
        <p:nvSpPr>
          <p:cNvPr id="600079" name="AutoShape 15"/>
          <p:cNvSpPr>
            <a:spLocks/>
          </p:cNvSpPr>
          <p:nvPr/>
        </p:nvSpPr>
        <p:spPr bwMode="auto">
          <a:xfrm>
            <a:off x="7513637" y="3962400"/>
            <a:ext cx="184417" cy="712788"/>
          </a:xfrm>
          <a:prstGeom prst="rightBrace">
            <a:avLst>
              <a:gd name="adj1" fmla="val 309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0080" name="Text Box 16"/>
          <p:cNvSpPr txBox="1">
            <a:spLocks noChangeArrowheads="1"/>
          </p:cNvSpPr>
          <p:nvPr/>
        </p:nvSpPr>
        <p:spPr bwMode="auto">
          <a:xfrm>
            <a:off x="7589837" y="3962400"/>
            <a:ext cx="10229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PC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farms</a:t>
            </a:r>
          </a:p>
        </p:txBody>
      </p:sp>
      <p:sp>
        <p:nvSpPr>
          <p:cNvPr id="18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ATLAS and CMS – Expected Trigger Rates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7" name="Picture 36" descr="bern_logo_4x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7037" y="5638800"/>
            <a:ext cx="1076022" cy="465137"/>
          </a:xfrm>
          <a:prstGeom prst="rect">
            <a:avLst/>
          </a:prstGeom>
          <a:noFill/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5637" y="6096000"/>
            <a:ext cx="603290" cy="609600"/>
          </a:xfrm>
          <a:prstGeom prst="rect">
            <a:avLst/>
          </a:prstGeom>
          <a:noFill/>
        </p:spPr>
      </p:pic>
      <p:sp>
        <p:nvSpPr>
          <p:cNvPr id="20" name="AutoShape 15"/>
          <p:cNvSpPr>
            <a:spLocks/>
          </p:cNvSpPr>
          <p:nvPr/>
        </p:nvSpPr>
        <p:spPr bwMode="auto">
          <a:xfrm>
            <a:off x="5456237" y="5715000"/>
            <a:ext cx="184417" cy="712788"/>
          </a:xfrm>
          <a:prstGeom prst="rightBrace">
            <a:avLst>
              <a:gd name="adj1" fmla="val 309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5684837" y="5867400"/>
            <a:ext cx="2514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80975" indent="-180975" algn="l">
              <a:lnSpc>
                <a:spcPct val="9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strongly involved in trigger</a:t>
            </a:r>
            <a:endParaRPr lang="en-US" sz="14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1374" y="773113"/>
            <a:ext cx="8376510" cy="5954712"/>
            <a:chOff x="41" y="409"/>
            <a:chExt cx="5954" cy="3751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090" y="1667"/>
              <a:ext cx="790" cy="2356"/>
              <a:chOff x="5514" y="1539"/>
              <a:chExt cx="856" cy="2356"/>
            </a:xfrm>
          </p:grpSpPr>
          <p:sp>
            <p:nvSpPr>
              <p:cNvPr id="93821" name="Text Box 5"/>
              <p:cNvSpPr txBox="1">
                <a:spLocks noChangeArrowheads="1"/>
              </p:cNvSpPr>
              <p:nvPr/>
            </p:nvSpPr>
            <p:spPr bwMode="auto">
              <a:xfrm>
                <a:off x="5647" y="1539"/>
                <a:ext cx="684" cy="174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FF000C"/>
                    </a:solidFill>
                    <a:latin typeface="Comic Sans MS" pitchFamily="43" charset="0"/>
                  </a:rPr>
                  <a:t>120 GB/s</a:t>
                </a:r>
              </a:p>
            </p:txBody>
          </p:sp>
          <p:sp>
            <p:nvSpPr>
              <p:cNvPr id="93822" name="Text Box 6"/>
              <p:cNvSpPr txBox="1">
                <a:spLocks noChangeArrowheads="1"/>
              </p:cNvSpPr>
              <p:nvPr/>
            </p:nvSpPr>
            <p:spPr bwMode="auto">
              <a:xfrm>
                <a:off x="5514" y="3721"/>
                <a:ext cx="832" cy="174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FF000C"/>
                    </a:solidFill>
                    <a:latin typeface="Comic Sans MS" pitchFamily="43" charset="0"/>
                  </a:rPr>
                  <a:t>~ 300 MB/s</a:t>
                </a:r>
              </a:p>
            </p:txBody>
          </p:sp>
          <p:sp>
            <p:nvSpPr>
              <p:cNvPr id="93823" name="Text Box 7"/>
              <p:cNvSpPr txBox="1">
                <a:spLocks noChangeArrowheads="1"/>
              </p:cNvSpPr>
              <p:nvPr/>
            </p:nvSpPr>
            <p:spPr bwMode="auto">
              <a:xfrm>
                <a:off x="5614" y="2383"/>
                <a:ext cx="756" cy="174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FF000C"/>
                    </a:solidFill>
                    <a:latin typeface="Comic Sans MS" pitchFamily="43" charset="0"/>
                  </a:rPr>
                  <a:t>~2+4 GB/s</a:t>
                </a: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629" y="2680"/>
              <a:ext cx="1337" cy="630"/>
              <a:chOff x="5013" y="2680"/>
              <a:chExt cx="1448" cy="630"/>
            </a:xfrm>
          </p:grpSpPr>
          <p:sp>
            <p:nvSpPr>
              <p:cNvPr id="93817" name="Text Box 9"/>
              <p:cNvSpPr txBox="1">
                <a:spLocks noChangeArrowheads="1"/>
              </p:cNvSpPr>
              <p:nvPr/>
            </p:nvSpPr>
            <p:spPr bwMode="auto">
              <a:xfrm>
                <a:off x="5049" y="2798"/>
                <a:ext cx="1412" cy="174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  <a:t>Event Building N/work</a:t>
                </a:r>
                <a:endParaRPr kumimoji="1" lang="en-US" sz="1200" b="1" u="sng">
                  <a:solidFill>
                    <a:srgbClr val="060275"/>
                  </a:solidFill>
                  <a:latin typeface="Comic Sans MS" pitchFamily="43" charset="0"/>
                </a:endParaRPr>
              </a:p>
            </p:txBody>
          </p:sp>
          <p:sp>
            <p:nvSpPr>
              <p:cNvPr id="93818" name="Text Box 10"/>
              <p:cNvSpPr txBox="1">
                <a:spLocks noChangeArrowheads="1"/>
              </p:cNvSpPr>
              <p:nvPr/>
            </p:nvSpPr>
            <p:spPr bwMode="auto">
              <a:xfrm>
                <a:off x="5048" y="2680"/>
                <a:ext cx="1187" cy="174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  <a:t>Dataflow Manager</a:t>
                </a:r>
                <a:endParaRPr kumimoji="1" lang="en-US" sz="1200" b="1" u="sng">
                  <a:solidFill>
                    <a:srgbClr val="060275"/>
                  </a:solidFill>
                  <a:latin typeface="Comic Sans MS" pitchFamily="43" charset="0"/>
                </a:endParaRPr>
              </a:p>
            </p:txBody>
          </p:sp>
          <p:sp>
            <p:nvSpPr>
              <p:cNvPr id="93819" name="Text Box 11"/>
              <p:cNvSpPr txBox="1">
                <a:spLocks noChangeArrowheads="1"/>
              </p:cNvSpPr>
              <p:nvPr/>
            </p:nvSpPr>
            <p:spPr bwMode="auto">
              <a:xfrm>
                <a:off x="5013" y="2989"/>
                <a:ext cx="1080" cy="174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  <a:t>Sub-Farm Input</a:t>
                </a:r>
                <a:endParaRPr kumimoji="1" lang="en-US" sz="1200" b="1" u="sng">
                  <a:solidFill>
                    <a:srgbClr val="060275"/>
                  </a:solidFill>
                  <a:latin typeface="Comic Sans MS" pitchFamily="43" charset="0"/>
                </a:endParaRPr>
              </a:p>
            </p:txBody>
          </p:sp>
          <p:sp>
            <p:nvSpPr>
              <p:cNvPr id="93820" name="Text Box 12"/>
              <p:cNvSpPr txBox="1">
                <a:spLocks noChangeArrowheads="1"/>
              </p:cNvSpPr>
              <p:nvPr/>
            </p:nvSpPr>
            <p:spPr bwMode="auto">
              <a:xfrm>
                <a:off x="5020" y="3136"/>
                <a:ext cx="904" cy="174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  <a:t>Event Builder</a:t>
                </a:r>
                <a:endParaRPr kumimoji="1" lang="en-US" sz="1200" b="1" u="sng">
                  <a:solidFill>
                    <a:srgbClr val="060275"/>
                  </a:solidFill>
                  <a:latin typeface="Comic Sans MS" pitchFamily="43" charset="0"/>
                </a:endParaRP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4615" y="1165"/>
              <a:ext cx="1380" cy="1281"/>
              <a:chOff x="4999" y="1165"/>
              <a:chExt cx="1496" cy="1281"/>
            </a:xfrm>
          </p:grpSpPr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5010" y="1165"/>
                <a:ext cx="1171" cy="566"/>
                <a:chOff x="5010" y="1165"/>
                <a:chExt cx="1171" cy="566"/>
              </a:xfrm>
            </p:grpSpPr>
            <p:sp>
              <p:nvSpPr>
                <p:cNvPr id="9381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5010" y="1557"/>
                  <a:ext cx="1171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Read-Out Drivers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  <p:sp>
              <p:nvSpPr>
                <p:cNvPr id="9381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022" y="1165"/>
                  <a:ext cx="818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FE Pipelines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999" y="1741"/>
                <a:ext cx="1496" cy="705"/>
                <a:chOff x="4999" y="1741"/>
                <a:chExt cx="1496" cy="705"/>
              </a:xfrm>
            </p:grpSpPr>
            <p:sp>
              <p:nvSpPr>
                <p:cNvPr id="9381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999" y="2272"/>
                  <a:ext cx="1496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Read-Out Sub-systems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  <p:sp>
              <p:nvSpPr>
                <p:cNvPr id="9381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011" y="2021"/>
                  <a:ext cx="1194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Read-Out Buffers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  <p:sp>
              <p:nvSpPr>
                <p:cNvPr id="93814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5015" y="1741"/>
                  <a:ext cx="1038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Read-Out Links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</p:grp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41" y="409"/>
              <a:ext cx="5799" cy="3751"/>
              <a:chOff x="41" y="409"/>
              <a:chExt cx="5799" cy="3751"/>
            </a:xfrm>
          </p:grpSpPr>
          <p:sp>
            <p:nvSpPr>
              <p:cNvPr id="1291286" name="Text Box 22"/>
              <p:cNvSpPr txBox="1">
                <a:spLocks noChangeArrowheads="1"/>
              </p:cNvSpPr>
              <p:nvPr/>
            </p:nvSpPr>
            <p:spPr bwMode="auto">
              <a:xfrm>
                <a:off x="1248" y="1837"/>
                <a:ext cx="1382" cy="190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  <a:gs pos="50000">
                    <a:srgbClr val="99CCFF">
                      <a:alpha val="80000"/>
                    </a:srgbClr>
                  </a:gs>
                  <a:gs pos="10000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</a:gsLst>
                <a:lin ang="5400000" scaled="1"/>
              </a:gradFill>
              <a:ln w="28575" cap="sq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l"/>
                <a:endParaRPr kumimoji="1" lang="en-US" sz="1600" b="1">
                  <a:latin typeface="Comic Sans MS" pitchFamily="43" charset="0"/>
                </a:endParaRPr>
              </a:p>
              <a:p>
                <a:pPr algn="l"/>
                <a:endParaRPr kumimoji="1" lang="en-US" sz="1600" b="1">
                  <a:latin typeface="Comic Sans MS" pitchFamily="43" charset="0"/>
                </a:endParaRPr>
              </a:p>
              <a:p>
                <a:pPr algn="l"/>
                <a:r>
                  <a:rPr kumimoji="1" lang="en-US" sz="1600" b="1">
                    <a:latin typeface="Comic Sans MS" pitchFamily="43" charset="0"/>
                  </a:rPr>
                  <a:t>H</a:t>
                </a:r>
              </a:p>
              <a:p>
                <a:pPr algn="l"/>
                <a:endParaRPr kumimoji="1" lang="en-US" sz="1600" b="1">
                  <a:latin typeface="Comic Sans MS" pitchFamily="43" charset="0"/>
                </a:endParaRPr>
              </a:p>
              <a:p>
                <a:pPr algn="l"/>
                <a:r>
                  <a:rPr kumimoji="1" lang="en-US" sz="1600" b="1">
                    <a:latin typeface="Comic Sans MS" pitchFamily="43" charset="0"/>
                  </a:rPr>
                  <a:t>L</a:t>
                </a:r>
              </a:p>
              <a:p>
                <a:pPr algn="l"/>
                <a:endParaRPr kumimoji="1" lang="en-US" sz="1600" b="1">
                  <a:latin typeface="Comic Sans MS" pitchFamily="43" charset="0"/>
                </a:endParaRPr>
              </a:p>
              <a:p>
                <a:pPr algn="l"/>
                <a:r>
                  <a:rPr kumimoji="1" lang="en-US" sz="1600" b="1">
                    <a:latin typeface="Comic Sans MS" pitchFamily="43" charset="0"/>
                  </a:rPr>
                  <a:t>T</a:t>
                </a:r>
              </a:p>
              <a:p>
                <a:pPr algn="l"/>
                <a:endParaRPr kumimoji="1" lang="en-US" sz="1600" b="1">
                  <a:latin typeface="Comic Sans MS" pitchFamily="43" charset="0"/>
                </a:endParaRPr>
              </a:p>
              <a:p>
                <a:pPr algn="l"/>
                <a:endParaRPr kumimoji="1" lang="en-US" sz="1600" b="1">
                  <a:latin typeface="Comic Sans MS" pitchFamily="43" charset="0"/>
                </a:endParaRPr>
              </a:p>
              <a:p>
                <a:pPr algn="l"/>
                <a:endParaRPr kumimoji="1" lang="en-US" sz="1600" b="1">
                  <a:latin typeface="Comic Sans MS" pitchFamily="43" charset="0"/>
                </a:endParaRPr>
              </a:p>
            </p:txBody>
          </p:sp>
          <p:sp>
            <p:nvSpPr>
              <p:cNvPr id="1291287" name="Text Box 23"/>
              <p:cNvSpPr txBox="1">
                <a:spLocks noChangeArrowheads="1"/>
              </p:cNvSpPr>
              <p:nvPr/>
            </p:nvSpPr>
            <p:spPr bwMode="auto">
              <a:xfrm>
                <a:off x="3301" y="1852"/>
                <a:ext cx="1382" cy="1918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  <a:gs pos="50000">
                    <a:srgbClr val="99CCFF">
                      <a:alpha val="80000"/>
                    </a:srgbClr>
                  </a:gs>
                  <a:gs pos="10000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</a:gsLst>
                <a:lin ang="5400000" scaled="1"/>
              </a:gradFill>
              <a:ln w="28575" cap="sq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r"/>
                <a:endParaRPr kumimoji="1" lang="en-US" sz="1200" b="1">
                  <a:latin typeface="Comic Sans MS" pitchFamily="43" charset="0"/>
                </a:endParaRPr>
              </a:p>
              <a:p>
                <a:pPr algn="r"/>
                <a:endParaRPr kumimoji="1" lang="en-US" sz="1200" b="1">
                  <a:latin typeface="Comic Sans MS" pitchFamily="43" charset="0"/>
                </a:endParaRP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D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A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T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A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F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L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O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W</a:t>
                </a:r>
              </a:p>
              <a:p>
                <a:pPr algn="r"/>
                <a:endParaRPr kumimoji="1" lang="en-US" sz="1400" b="1">
                  <a:latin typeface="Comic Sans MS" pitchFamily="43" charset="0"/>
                </a:endParaRPr>
              </a:p>
              <a:p>
                <a:pPr algn="r"/>
                <a:endParaRPr kumimoji="1" lang="en-US" sz="1400" b="1">
                  <a:latin typeface="Comic Sans MS" pitchFamily="43" charset="0"/>
                </a:endParaRPr>
              </a:p>
            </p:txBody>
          </p:sp>
          <p:sp>
            <p:nvSpPr>
              <p:cNvPr id="57361" name="Line 24"/>
              <p:cNvSpPr>
                <a:spLocks noChangeShapeType="1"/>
              </p:cNvSpPr>
              <p:nvPr/>
            </p:nvSpPr>
            <p:spPr bwMode="auto">
              <a:xfrm>
                <a:off x="2880" y="494"/>
                <a:ext cx="0" cy="3493"/>
              </a:xfrm>
              <a:prstGeom prst="line">
                <a:avLst/>
              </a:prstGeom>
              <a:noFill/>
              <a:ln w="3175" cap="sq">
                <a:solidFill>
                  <a:srgbClr val="060275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41" y="916"/>
                <a:ext cx="636" cy="3107"/>
                <a:chOff x="45" y="764"/>
                <a:chExt cx="688" cy="3107"/>
              </a:xfrm>
            </p:grpSpPr>
            <p:sp>
              <p:nvSpPr>
                <p:cNvPr id="9380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8" y="764"/>
                  <a:ext cx="597" cy="174"/>
                </a:xfrm>
                <a:prstGeom prst="rect">
                  <a:avLst/>
                </a:prstGeom>
                <a:solidFill>
                  <a:schemeClr val="bg1"/>
                </a:solidFill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FF000C"/>
                      </a:solidFill>
                      <a:latin typeface="Comic Sans MS" pitchFamily="43" charset="0"/>
                    </a:rPr>
                    <a:t>40 MHz</a:t>
                  </a:r>
                </a:p>
              </p:txBody>
            </p:sp>
            <p:sp>
              <p:nvSpPr>
                <p:cNvPr id="9380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8" y="1467"/>
                  <a:ext cx="556" cy="174"/>
                </a:xfrm>
                <a:prstGeom prst="rect">
                  <a:avLst/>
                </a:prstGeom>
                <a:solidFill>
                  <a:schemeClr val="bg1"/>
                </a:solidFill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FF000C"/>
                      </a:solidFill>
                      <a:latin typeface="Comic Sans MS" pitchFamily="43" charset="0"/>
                    </a:rPr>
                    <a:t>75 kHz</a:t>
                  </a:r>
                </a:p>
              </p:txBody>
            </p:sp>
            <p:sp>
              <p:nvSpPr>
                <p:cNvPr id="9380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70" y="2499"/>
                  <a:ext cx="556" cy="174"/>
                </a:xfrm>
                <a:prstGeom prst="rect">
                  <a:avLst/>
                </a:prstGeom>
                <a:solidFill>
                  <a:schemeClr val="bg1"/>
                </a:solidFill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FF000C"/>
                      </a:solidFill>
                      <a:latin typeface="Comic Sans MS" pitchFamily="43" charset="0"/>
                    </a:rPr>
                    <a:t>~2 kHz</a:t>
                  </a:r>
                </a:p>
              </p:txBody>
            </p:sp>
            <p:sp>
              <p:nvSpPr>
                <p:cNvPr id="93809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5" y="3697"/>
                  <a:ext cx="688" cy="174"/>
                </a:xfrm>
                <a:prstGeom prst="rect">
                  <a:avLst/>
                </a:prstGeom>
                <a:solidFill>
                  <a:schemeClr val="bg1"/>
                </a:solidFill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FF000C"/>
                      </a:solidFill>
                      <a:latin typeface="Comic Sans MS" pitchFamily="43" charset="0"/>
                    </a:rPr>
                    <a:t>~ 200 Hz</a:t>
                  </a:r>
                </a:p>
              </p:txBody>
            </p:sp>
          </p:grpSp>
          <p:grpSp>
            <p:nvGrpSpPr>
              <p:cNvPr id="10" name="Group 30"/>
              <p:cNvGrpSpPr>
                <a:grpSpLocks/>
              </p:cNvGrpSpPr>
              <p:nvPr/>
            </p:nvGrpSpPr>
            <p:grpSpPr bwMode="auto">
              <a:xfrm>
                <a:off x="1975" y="2453"/>
                <a:ext cx="2457" cy="826"/>
                <a:chOff x="2140" y="2453"/>
                <a:chExt cx="2661" cy="826"/>
              </a:xfrm>
            </p:grpSpPr>
            <p:sp>
              <p:nvSpPr>
                <p:cNvPr id="9353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644" y="2691"/>
                  <a:ext cx="1157" cy="588"/>
                </a:xfrm>
                <a:prstGeom prst="rect">
                  <a:avLst/>
                </a:prstGeom>
                <a:solidFill>
                  <a:srgbClr val="DCDCE2"/>
                </a:solidFill>
                <a:ln w="6350" cap="sq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anchor="b">
                  <a:prstTxWarp prst="textNoShape">
                    <a:avLst/>
                  </a:prstTxWarp>
                </a:bodyPr>
                <a:lstStyle/>
                <a:p>
                  <a:pPr algn="l"/>
                  <a:endParaRPr kumimoji="1" lang="en-US" sz="1400" b="1">
                    <a:latin typeface="Comic Sans MS" pitchFamily="43" charset="0"/>
                  </a:endParaRPr>
                </a:p>
                <a:p>
                  <a:pPr algn="l"/>
                  <a:endParaRPr kumimoji="1" lang="en-US" sz="1800" b="1">
                    <a:latin typeface="Comic Sans MS" pitchFamily="43" charset="0"/>
                  </a:endParaRPr>
                </a:p>
                <a:p>
                  <a:pPr algn="l"/>
                  <a:r>
                    <a:rPr kumimoji="1" lang="en-US" sz="1600" b="1">
                      <a:latin typeface="Comic Sans MS" pitchFamily="43" charset="0"/>
                    </a:rPr>
                    <a:t>	     </a:t>
                  </a:r>
                  <a:r>
                    <a:rPr kumimoji="1" lang="en-US" sz="1400" b="1">
                      <a:latin typeface="Comic Sans MS" pitchFamily="43" charset="0"/>
                    </a:rPr>
                    <a:t>EB</a:t>
                  </a:r>
                  <a:endParaRPr kumimoji="1" lang="en-US" sz="1800" b="1">
                    <a:latin typeface="Comic Sans MS" pitchFamily="43" charset="0"/>
                  </a:endParaRPr>
                </a:p>
              </p:txBody>
            </p:sp>
            <p:cxnSp>
              <p:nvCxnSpPr>
                <p:cNvPr id="93533" name="AutoShape 32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138" y="2539"/>
                  <a:ext cx="341" cy="170"/>
                </a:xfrm>
                <a:prstGeom prst="bentConnector3">
                  <a:avLst>
                    <a:gd name="adj1" fmla="val 49852"/>
                  </a:avLst>
                </a:prstGeom>
                <a:noFill/>
                <a:ln w="28575" cap="sq">
                  <a:solidFill>
                    <a:srgbClr val="FF220A"/>
                  </a:solidFill>
                  <a:miter lim="800000"/>
                  <a:headEnd/>
                  <a:tailEnd type="triangle" w="med" len="med"/>
                </a:ln>
              </p:spPr>
            </p:cxnSp>
            <p:sp>
              <p:nvSpPr>
                <p:cNvPr id="93534" name="Rectangle 33"/>
                <p:cNvSpPr>
                  <a:spLocks noChangeArrowheads="1"/>
                </p:cNvSpPr>
                <p:nvPr/>
              </p:nvSpPr>
              <p:spPr bwMode="auto">
                <a:xfrm>
                  <a:off x="4086" y="2598"/>
                  <a:ext cx="267" cy="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535" name="Rectangle 34"/>
                <p:cNvSpPr>
                  <a:spLocks noChangeArrowheads="1"/>
                </p:cNvSpPr>
                <p:nvPr/>
              </p:nvSpPr>
              <p:spPr bwMode="auto">
                <a:xfrm>
                  <a:off x="4045" y="3100"/>
                  <a:ext cx="236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" name="Group 35"/>
                <p:cNvGrpSpPr>
                  <a:grpSpLocks/>
                </p:cNvGrpSpPr>
                <p:nvPr/>
              </p:nvGrpSpPr>
              <p:grpSpPr bwMode="auto">
                <a:xfrm>
                  <a:off x="3728" y="3012"/>
                  <a:ext cx="984" cy="100"/>
                  <a:chOff x="3680" y="2972"/>
                  <a:chExt cx="984" cy="100"/>
                </a:xfrm>
              </p:grpSpPr>
              <p:sp>
                <p:nvSpPr>
                  <p:cNvPr id="93804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680" y="2972"/>
                    <a:ext cx="984" cy="97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47765E"/>
                      </a:gs>
                      <a:gs pos="50000">
                        <a:srgbClr val="99FFCC"/>
                      </a:gs>
                      <a:gs pos="100000">
                        <a:srgbClr val="47765E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805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4100" y="2975"/>
                    <a:ext cx="182" cy="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SFI</a:t>
                    </a:r>
                    <a:endParaRPr lang="en-US" sz="1000">
                      <a:latin typeface="Comic Sans MS" pitchFamily="43" charset="0"/>
                    </a:endParaRPr>
                  </a:p>
                </p:txBody>
              </p:sp>
            </p:grpSp>
            <p:grpSp>
              <p:nvGrpSpPr>
                <p:cNvPr id="12" name="Group 38"/>
                <p:cNvGrpSpPr>
                  <a:grpSpLocks/>
                </p:cNvGrpSpPr>
                <p:nvPr/>
              </p:nvGrpSpPr>
              <p:grpSpPr bwMode="auto">
                <a:xfrm>
                  <a:off x="4164" y="2764"/>
                  <a:ext cx="572" cy="425"/>
                  <a:chOff x="3884" y="2692"/>
                  <a:chExt cx="572" cy="425"/>
                </a:xfrm>
              </p:grpSpPr>
              <p:sp>
                <p:nvSpPr>
                  <p:cNvPr id="93802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884" y="2708"/>
                    <a:ext cx="572" cy="40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07036"/>
                      </a:gs>
                      <a:gs pos="50000">
                        <a:srgbClr val="F2F274"/>
                      </a:gs>
                      <a:gs pos="100000">
                        <a:srgbClr val="707036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803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14" y="2692"/>
                    <a:ext cx="345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latin typeface="Comic Sans MS" pitchFamily="43" charset="0"/>
                      </a:rPr>
                      <a:t>EBN</a:t>
                    </a:r>
                  </a:p>
                </p:txBody>
              </p:sp>
            </p:grpSp>
            <p:grpSp>
              <p:nvGrpSpPr>
                <p:cNvPr id="13" name="Group 41"/>
                <p:cNvGrpSpPr>
                  <a:grpSpLocks/>
                </p:cNvGrpSpPr>
                <p:nvPr/>
              </p:nvGrpSpPr>
              <p:grpSpPr bwMode="auto">
                <a:xfrm>
                  <a:off x="3704" y="2744"/>
                  <a:ext cx="329" cy="174"/>
                  <a:chOff x="2344" y="2944"/>
                  <a:chExt cx="361" cy="206"/>
                </a:xfrm>
              </p:grpSpPr>
              <p:grpSp>
                <p:nvGrpSpPr>
                  <p:cNvPr id="1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2344" y="2944"/>
                    <a:ext cx="361" cy="206"/>
                    <a:chOff x="2566" y="2274"/>
                    <a:chExt cx="333" cy="206"/>
                  </a:xfrm>
                </p:grpSpPr>
                <p:grpSp>
                  <p:nvGrpSpPr>
                    <p:cNvPr id="15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66" y="2274"/>
                      <a:ext cx="333" cy="206"/>
                      <a:chOff x="2566" y="2274"/>
                      <a:chExt cx="333" cy="206"/>
                    </a:xfrm>
                  </p:grpSpPr>
                  <p:grpSp>
                    <p:nvGrpSpPr>
                      <p:cNvPr id="16" name="Group 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66" y="2274"/>
                        <a:ext cx="333" cy="206"/>
                        <a:chOff x="2566" y="2274"/>
                        <a:chExt cx="333" cy="206"/>
                      </a:xfrm>
                    </p:grpSpPr>
                    <p:sp>
                      <p:nvSpPr>
                        <p:cNvPr id="93602" name="Rectangle 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03" name="Rectangle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04" name="Rectangle 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05" name="Rectangle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06" name="Rectangle 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07" name="Rectangle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08" name="Rectangle 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09" name="Rectangle 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0" name="Rectangle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1" name="Rectangle 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2" name="Rectangle 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3" name="Rectangle 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4" name="Rectangle 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5" name="Rectangle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6" name="Rectangle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7" name="Rectangle 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8" name="Rectangle 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19" name="Rectangle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0" name="Rectangle 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1" name="Rectangle 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2" name="Rectangle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3" name="Rectangle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4" name="Rectangle 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5" name="Rectangle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6" name="Rectangle 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7" name="Rectangle 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8" name="Rectangle 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29" name="Rectangle 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0" name="Rectangl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1" name="Rectangle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2" name="Rectangle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3" name="Rectangle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4"/>
                          <a:ext cx="333" cy="3"/>
                        </a:xfrm>
                        <a:prstGeom prst="rect">
                          <a:avLst/>
                        </a:prstGeom>
                        <a:solidFill>
                          <a:srgbClr val="FFDB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4" name="Rectangle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5" name="Rectangle 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6" name="Rectangle 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7" name="Rectangle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8" name="Rectangle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39" name="Rectangle 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0" name="Rectangle 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1" name="Rectangle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2" name="Rectangle 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3" name="Rectangle 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4" name="Rectangle 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5" name="Rectangl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6" name="Rectangl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7" name="Rectangle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8" name="Rectangle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49" name="Rectangle 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0" name="Rectangle 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1" name="Rectangle 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2" name="Rectangl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3" name="Rectangle 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4" name="Rect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5" name="Rectangle 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6" name="Rectangle 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7" name="Rectangle 1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8" name="Rectangle 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59" name="Rectangle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0" name="Rectangle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1" name="Rectangl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2" name="Rectangle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3" name="Rectangle 1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4" name="Rectangle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5" name="Rectangle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6" name="Rectangle 1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7" name="Rectangle 1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8" name="Rectangl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69" name="Rectangl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0" name="Rectangle 1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1" name="Rectangl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2" name="Rectangle 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3" name="Rectangle 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9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4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9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5" name="Rectangle 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9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6" name="Rectangl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9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7" name="Rectangle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9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8" name="Rectangle 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9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79" name="Rectangl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0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0" name="Rectangl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0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1" name="Rectangle 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0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2" name="Rectangle 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0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3" name="Rectangle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0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4" name="Rectangle 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0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5" name="Rectangle 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0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6" name="Rectangle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1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7" name="Rectangle 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1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8" name="Rectangle 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1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89" name="Rectangle 1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1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0" name="Rectangle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1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1" name="Rectangle 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1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2" name="Rectangle 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2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3" name="Rectangle 1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2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4" name="Rectangle 1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2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5" name="Rectangle 1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2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6" name="Rectangle 1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27"/>
                          <a:ext cx="333" cy="3"/>
                        </a:xfrm>
                        <a:prstGeom prst="rect">
                          <a:avLst/>
                        </a:prstGeom>
                        <a:solidFill>
                          <a:srgbClr val="FFDC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7" name="Rectangle 1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3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8" name="Rectangle 1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3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699" name="Rectangle 1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3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0" name="Rectangle 1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3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1" name="Rectangle 1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3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2" name="Rectangle 1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3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3" name="Rectangle 1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4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4" name="Rectangle 1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4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5" name="Rectangle 1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4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6" name="Rectangle 1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4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7" name="Rectangle 1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4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8" name="Rectangle 1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4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09" name="Rectangle 1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5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0" name="Rectangle 1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5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1" name="Rectangle 1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5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2" name="Rectangle 1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5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3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5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4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5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5" name="Rectangle 1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5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6" name="Rectangle 1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6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7" name="Rectangle 1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6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8" name="Rectangle 1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6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19" name="Rectangle 1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6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0" name="Rectangle 1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6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1" name="Rectangle 1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6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2" name="Rectangle 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7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3" name="Rectangle 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7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4" name="Rectangle 1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7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5" name="Rectangle 1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7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6" name="Rectangle 1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7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7" name="Rectangle 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47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BD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8" name="Freeform 1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66" y="2274"/>
                          <a:ext cx="330" cy="203"/>
                        </a:xfrm>
                        <a:custGeom>
                          <a:avLst/>
                          <a:gdLst>
                            <a:gd name="T0" fmla="*/ 36 w 330"/>
                            <a:gd name="T1" fmla="*/ 0 h 203"/>
                            <a:gd name="T2" fmla="*/ 22 w 330"/>
                            <a:gd name="T3" fmla="*/ 3 h 203"/>
                            <a:gd name="T4" fmla="*/ 10 w 330"/>
                            <a:gd name="T5" fmla="*/ 10 h 203"/>
                            <a:gd name="T6" fmla="*/ 4 w 330"/>
                            <a:gd name="T7" fmla="*/ 21 h 203"/>
                            <a:gd name="T8" fmla="*/ 0 w 330"/>
                            <a:gd name="T9" fmla="*/ 34 h 203"/>
                            <a:gd name="T10" fmla="*/ 0 w 330"/>
                            <a:gd name="T11" fmla="*/ 169 h 203"/>
                            <a:gd name="T12" fmla="*/ 4 w 330"/>
                            <a:gd name="T13" fmla="*/ 182 h 203"/>
                            <a:gd name="T14" fmla="*/ 10 w 330"/>
                            <a:gd name="T15" fmla="*/ 193 h 203"/>
                            <a:gd name="T16" fmla="*/ 22 w 330"/>
                            <a:gd name="T17" fmla="*/ 200 h 203"/>
                            <a:gd name="T18" fmla="*/ 36 w 330"/>
                            <a:gd name="T19" fmla="*/ 203 h 203"/>
                            <a:gd name="T20" fmla="*/ 294 w 330"/>
                            <a:gd name="T21" fmla="*/ 203 h 203"/>
                            <a:gd name="T22" fmla="*/ 308 w 330"/>
                            <a:gd name="T23" fmla="*/ 200 h 203"/>
                            <a:gd name="T24" fmla="*/ 320 w 330"/>
                            <a:gd name="T25" fmla="*/ 193 h 203"/>
                            <a:gd name="T26" fmla="*/ 327 w 330"/>
                            <a:gd name="T27" fmla="*/ 182 h 203"/>
                            <a:gd name="T28" fmla="*/ 330 w 330"/>
                            <a:gd name="T29" fmla="*/ 169 h 203"/>
                            <a:gd name="T30" fmla="*/ 330 w 330"/>
                            <a:gd name="T31" fmla="*/ 34 h 203"/>
                            <a:gd name="T32" fmla="*/ 327 w 330"/>
                            <a:gd name="T33" fmla="*/ 21 h 203"/>
                            <a:gd name="T34" fmla="*/ 320 w 330"/>
                            <a:gd name="T35" fmla="*/ 10 h 203"/>
                            <a:gd name="T36" fmla="*/ 308 w 330"/>
                            <a:gd name="T37" fmla="*/ 3 h 203"/>
                            <a:gd name="T38" fmla="*/ 294 w 330"/>
                            <a:gd name="T39" fmla="*/ 0 h 203"/>
                            <a:gd name="T40" fmla="*/ 36 w 330"/>
                            <a:gd name="T41" fmla="*/ 0 h 203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30"/>
                            <a:gd name="T64" fmla="*/ 0 h 203"/>
                            <a:gd name="T65" fmla="*/ 330 w 330"/>
                            <a:gd name="T66" fmla="*/ 203 h 203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30" h="203">
                              <a:moveTo>
                                <a:pt x="36" y="0"/>
                              </a:moveTo>
                              <a:lnTo>
                                <a:pt x="22" y="3"/>
                              </a:lnTo>
                              <a:lnTo>
                                <a:pt x="10" y="10"/>
                              </a:lnTo>
                              <a:lnTo>
                                <a:pt x="4" y="21"/>
                              </a:lnTo>
                              <a:lnTo>
                                <a:pt x="0" y="34"/>
                              </a:lnTo>
                              <a:lnTo>
                                <a:pt x="0" y="169"/>
                              </a:lnTo>
                              <a:lnTo>
                                <a:pt x="4" y="182"/>
                              </a:lnTo>
                              <a:lnTo>
                                <a:pt x="10" y="193"/>
                              </a:lnTo>
                              <a:lnTo>
                                <a:pt x="22" y="200"/>
                              </a:lnTo>
                              <a:lnTo>
                                <a:pt x="36" y="203"/>
                              </a:lnTo>
                              <a:lnTo>
                                <a:pt x="294" y="203"/>
                              </a:lnTo>
                              <a:lnTo>
                                <a:pt x="308" y="200"/>
                              </a:lnTo>
                              <a:lnTo>
                                <a:pt x="320" y="193"/>
                              </a:lnTo>
                              <a:lnTo>
                                <a:pt x="327" y="182"/>
                              </a:lnTo>
                              <a:lnTo>
                                <a:pt x="330" y="169"/>
                              </a:lnTo>
                              <a:lnTo>
                                <a:pt x="330" y="34"/>
                              </a:lnTo>
                              <a:lnTo>
                                <a:pt x="327" y="21"/>
                              </a:lnTo>
                              <a:lnTo>
                                <a:pt x="320" y="10"/>
                              </a:lnTo>
                              <a:lnTo>
                                <a:pt x="308" y="3"/>
                              </a:lnTo>
                              <a:lnTo>
                                <a:pt x="294" y="0"/>
                              </a:lnTo>
                              <a:lnTo>
                                <a:pt x="3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BD7"/>
                        </a:solidFill>
                        <a:ln w="0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29" name="Freeform 1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66" y="2274"/>
                          <a:ext cx="330" cy="203"/>
                        </a:xfrm>
                        <a:custGeom>
                          <a:avLst/>
                          <a:gdLst>
                            <a:gd name="T0" fmla="*/ 36 w 330"/>
                            <a:gd name="T1" fmla="*/ 0 h 203"/>
                            <a:gd name="T2" fmla="*/ 22 w 330"/>
                            <a:gd name="T3" fmla="*/ 3 h 203"/>
                            <a:gd name="T4" fmla="*/ 10 w 330"/>
                            <a:gd name="T5" fmla="*/ 10 h 203"/>
                            <a:gd name="T6" fmla="*/ 4 w 330"/>
                            <a:gd name="T7" fmla="*/ 21 h 203"/>
                            <a:gd name="T8" fmla="*/ 0 w 330"/>
                            <a:gd name="T9" fmla="*/ 34 h 203"/>
                            <a:gd name="T10" fmla="*/ 0 w 330"/>
                            <a:gd name="T11" fmla="*/ 169 h 203"/>
                            <a:gd name="T12" fmla="*/ 4 w 330"/>
                            <a:gd name="T13" fmla="*/ 182 h 203"/>
                            <a:gd name="T14" fmla="*/ 10 w 330"/>
                            <a:gd name="T15" fmla="*/ 193 h 203"/>
                            <a:gd name="T16" fmla="*/ 22 w 330"/>
                            <a:gd name="T17" fmla="*/ 200 h 203"/>
                            <a:gd name="T18" fmla="*/ 36 w 330"/>
                            <a:gd name="T19" fmla="*/ 203 h 203"/>
                            <a:gd name="T20" fmla="*/ 294 w 330"/>
                            <a:gd name="T21" fmla="*/ 203 h 203"/>
                            <a:gd name="T22" fmla="*/ 308 w 330"/>
                            <a:gd name="T23" fmla="*/ 200 h 203"/>
                            <a:gd name="T24" fmla="*/ 320 w 330"/>
                            <a:gd name="T25" fmla="*/ 193 h 203"/>
                            <a:gd name="T26" fmla="*/ 327 w 330"/>
                            <a:gd name="T27" fmla="*/ 182 h 203"/>
                            <a:gd name="T28" fmla="*/ 330 w 330"/>
                            <a:gd name="T29" fmla="*/ 169 h 203"/>
                            <a:gd name="T30" fmla="*/ 330 w 330"/>
                            <a:gd name="T31" fmla="*/ 34 h 203"/>
                            <a:gd name="T32" fmla="*/ 327 w 330"/>
                            <a:gd name="T33" fmla="*/ 21 h 203"/>
                            <a:gd name="T34" fmla="*/ 320 w 330"/>
                            <a:gd name="T35" fmla="*/ 10 h 203"/>
                            <a:gd name="T36" fmla="*/ 308 w 330"/>
                            <a:gd name="T37" fmla="*/ 3 h 203"/>
                            <a:gd name="T38" fmla="*/ 294 w 330"/>
                            <a:gd name="T39" fmla="*/ 0 h 203"/>
                            <a:gd name="T40" fmla="*/ 36 w 330"/>
                            <a:gd name="T41" fmla="*/ 0 h 203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30"/>
                            <a:gd name="T64" fmla="*/ 0 h 203"/>
                            <a:gd name="T65" fmla="*/ 330 w 330"/>
                            <a:gd name="T66" fmla="*/ 203 h 203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30" h="203">
                              <a:moveTo>
                                <a:pt x="36" y="0"/>
                              </a:moveTo>
                              <a:lnTo>
                                <a:pt x="22" y="3"/>
                              </a:lnTo>
                              <a:lnTo>
                                <a:pt x="10" y="10"/>
                              </a:lnTo>
                              <a:lnTo>
                                <a:pt x="4" y="21"/>
                              </a:lnTo>
                              <a:lnTo>
                                <a:pt x="0" y="34"/>
                              </a:lnTo>
                              <a:lnTo>
                                <a:pt x="0" y="169"/>
                              </a:lnTo>
                              <a:lnTo>
                                <a:pt x="4" y="182"/>
                              </a:lnTo>
                              <a:lnTo>
                                <a:pt x="10" y="193"/>
                              </a:lnTo>
                              <a:lnTo>
                                <a:pt x="22" y="200"/>
                              </a:lnTo>
                              <a:lnTo>
                                <a:pt x="36" y="203"/>
                              </a:lnTo>
                              <a:lnTo>
                                <a:pt x="294" y="203"/>
                              </a:lnTo>
                              <a:lnTo>
                                <a:pt x="308" y="200"/>
                              </a:lnTo>
                              <a:lnTo>
                                <a:pt x="320" y="193"/>
                              </a:lnTo>
                              <a:lnTo>
                                <a:pt x="327" y="182"/>
                              </a:lnTo>
                              <a:lnTo>
                                <a:pt x="330" y="169"/>
                              </a:lnTo>
                              <a:lnTo>
                                <a:pt x="330" y="34"/>
                              </a:lnTo>
                              <a:lnTo>
                                <a:pt x="327" y="21"/>
                              </a:lnTo>
                              <a:lnTo>
                                <a:pt x="320" y="10"/>
                              </a:lnTo>
                              <a:lnTo>
                                <a:pt x="308" y="3"/>
                              </a:lnTo>
                              <a:lnTo>
                                <a:pt x="294" y="0"/>
                              </a:lnTo>
                              <a:lnTo>
                                <a:pt x="3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0" name="Rectangle 1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1" name="Rectangle 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2" name="Rectangle 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3" name="Rectangle 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7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4" name="Rectangle 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5" name="Rectangle 1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6" name="Rectangle 1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7" name="Rectangle 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8" name="Rectangle 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39" name="Rectangl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8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0" name="Rectangl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1" name="Rectangl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2" name="Rectangl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3" name="Rectangle 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4" name="Rectangle 1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5" name="Rectangle 1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29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6" name="Rectangle 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7" name="Rectangle 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8" name="Rectangle 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49" name="Rectangle 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0" name="Rectangle 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1" name="Rectangle 1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0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2" name="Rectangle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3" name="Rectangle 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4" name="Rectangle 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5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6" name="Rectangle 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7" name="Rectangle 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8" name="Rectangle 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1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59" name="Rectangle 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0" name="Rectangle 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1" name="Rectangle 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4"/>
                          <a:ext cx="333" cy="3"/>
                        </a:xfrm>
                        <a:prstGeom prst="rect">
                          <a:avLst/>
                        </a:prstGeom>
                        <a:solidFill>
                          <a:srgbClr val="FFDB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2" name="Rectangle 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3" name="Rectangle 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2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4" name="Rectangle 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5" name="Rectangle 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6" name="Rectangle 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7" name="Rectangle 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8" name="Rectangle 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69" name="Rectangle 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3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0" name="Rectangle 2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1" name="Rectangle 2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2" name="Rectangle 2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3" name="Rectangle 2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4" name="Rectangle 2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5" name="Rectangle 2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4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6" name="Rectangle 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7" name="Rectangle 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8" name="Rectangle 2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79" name="Rectangle 2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0" name="Rectangle 2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1" name="Rectangle 2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2" name="Rectangle 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5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3" name="Rectangle 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4" name="Rectangle 2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5" name="Rectangle 2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6" name="Rectangle 2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7" name="Rectangle 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8" name="Rectangle 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6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89" name="Rectangle 2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0" name="Rectangle 2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1" name="Rectangle 2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2" name="Rectangle 2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3" name="Rectangle 2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4" name="Rectangle 2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7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5" name="Rectangle 2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6" name="Rectangle 2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7" name="Rectangle 2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8" name="Rectangle 2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799" name="Rectangle 2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800" name="Rectangle 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8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801" name="Rectangle 2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66" y="239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93548" name="Rectangle 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392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CD9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49" name="Rectangle 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393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CE9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0" name="Rectangle 2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395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CE9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1" name="Rectangle 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39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CF9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2" name="Rectangle 2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398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CFA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3" name="Rectangle 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00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CFA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4" name="Rectangle 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01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0A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5" name="Rectangle 2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03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1A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6" name="Rectangle 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0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1A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7" name="Rectangle 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0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2A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8" name="Rectangle 2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08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2A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59" name="Rectangle 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09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3A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0" name="Rectangle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11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4A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1" name="Rectangle 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13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4A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2" name="Rectangle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1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5A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3" name="Rectangle 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16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6A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4" name="Rectangle 2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17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7B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5" name="Rectangle 2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19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7B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6" name="Rectangle 2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21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8B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7" name="Rectangle 2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22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9B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8" name="Rectangle 2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24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AB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69" name="Rectangle 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25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BB8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0" name="Rectangle 2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27"/>
                        <a:ext cx="333" cy="3"/>
                      </a:xfrm>
                      <a:prstGeom prst="rect">
                        <a:avLst/>
                      </a:prstGeom>
                      <a:solidFill>
                        <a:srgbClr val="FFDCB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1" name="Rectangle 2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30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CB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2" name="Rectangle 2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32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DB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3" name="Rectangle 2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33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EB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4" name="Rectangle 2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35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FC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5" name="Rectangle 2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37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0C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6" name="Rectangle 2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38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0C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7" name="Rectangle 2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40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1C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8" name="Rectangle 2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41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2C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79" name="Rectangle 2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43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2C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0" name="Rectangle 2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45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3C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1" name="Rectangle 2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4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4C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2" name="Rectangle 2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48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4CB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3" name="Rectangle 2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50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5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4" name="Rectangle 2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51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5C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5" name="Rectangle 2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53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6C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6" name="Rectangle 2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5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7C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7" name="Rectangle 2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5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7D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8" name="Rectangle 2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58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7D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89" name="Rectangle 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59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8D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0" name="Rectangle 2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61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8D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1" name="Rectangle 2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62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8D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2" name="Rectangle 2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6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9D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3" name="Rectangle 2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66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9D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4" name="Rectangle 2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67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9D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5" name="Rectangle 2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69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9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6" name="Rectangle 2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70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A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7" name="Rectangle 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72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A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8" name="Rectangle 2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74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599" name="Rectangle 2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75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600" name="Rectangle 2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77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601" name="Rectangle 2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66" y="2478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BD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3546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566" y="2274"/>
                      <a:ext cx="330" cy="203"/>
                    </a:xfrm>
                    <a:custGeom>
                      <a:avLst/>
                      <a:gdLst>
                        <a:gd name="T0" fmla="*/ 36 w 330"/>
                        <a:gd name="T1" fmla="*/ 0 h 203"/>
                        <a:gd name="T2" fmla="*/ 22 w 330"/>
                        <a:gd name="T3" fmla="*/ 3 h 203"/>
                        <a:gd name="T4" fmla="*/ 10 w 330"/>
                        <a:gd name="T5" fmla="*/ 10 h 203"/>
                        <a:gd name="T6" fmla="*/ 4 w 330"/>
                        <a:gd name="T7" fmla="*/ 21 h 203"/>
                        <a:gd name="T8" fmla="*/ 0 w 330"/>
                        <a:gd name="T9" fmla="*/ 34 h 203"/>
                        <a:gd name="T10" fmla="*/ 0 w 330"/>
                        <a:gd name="T11" fmla="*/ 169 h 203"/>
                        <a:gd name="T12" fmla="*/ 4 w 330"/>
                        <a:gd name="T13" fmla="*/ 182 h 203"/>
                        <a:gd name="T14" fmla="*/ 10 w 330"/>
                        <a:gd name="T15" fmla="*/ 193 h 203"/>
                        <a:gd name="T16" fmla="*/ 22 w 330"/>
                        <a:gd name="T17" fmla="*/ 200 h 203"/>
                        <a:gd name="T18" fmla="*/ 36 w 330"/>
                        <a:gd name="T19" fmla="*/ 203 h 203"/>
                        <a:gd name="T20" fmla="*/ 294 w 330"/>
                        <a:gd name="T21" fmla="*/ 203 h 203"/>
                        <a:gd name="T22" fmla="*/ 308 w 330"/>
                        <a:gd name="T23" fmla="*/ 200 h 203"/>
                        <a:gd name="T24" fmla="*/ 320 w 330"/>
                        <a:gd name="T25" fmla="*/ 193 h 203"/>
                        <a:gd name="T26" fmla="*/ 327 w 330"/>
                        <a:gd name="T27" fmla="*/ 182 h 203"/>
                        <a:gd name="T28" fmla="*/ 330 w 330"/>
                        <a:gd name="T29" fmla="*/ 169 h 203"/>
                        <a:gd name="T30" fmla="*/ 330 w 330"/>
                        <a:gd name="T31" fmla="*/ 34 h 203"/>
                        <a:gd name="T32" fmla="*/ 327 w 330"/>
                        <a:gd name="T33" fmla="*/ 21 h 203"/>
                        <a:gd name="T34" fmla="*/ 320 w 330"/>
                        <a:gd name="T35" fmla="*/ 10 h 203"/>
                        <a:gd name="T36" fmla="*/ 308 w 330"/>
                        <a:gd name="T37" fmla="*/ 3 h 203"/>
                        <a:gd name="T38" fmla="*/ 294 w 330"/>
                        <a:gd name="T39" fmla="*/ 0 h 203"/>
                        <a:gd name="T40" fmla="*/ 36 w 330"/>
                        <a:gd name="T41" fmla="*/ 0 h 20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330"/>
                        <a:gd name="T64" fmla="*/ 0 h 203"/>
                        <a:gd name="T65" fmla="*/ 330 w 330"/>
                        <a:gd name="T66" fmla="*/ 203 h 20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330" h="203">
                          <a:moveTo>
                            <a:pt x="36" y="0"/>
                          </a:moveTo>
                          <a:lnTo>
                            <a:pt x="22" y="3"/>
                          </a:lnTo>
                          <a:lnTo>
                            <a:pt x="10" y="10"/>
                          </a:lnTo>
                          <a:lnTo>
                            <a:pt x="4" y="21"/>
                          </a:lnTo>
                          <a:lnTo>
                            <a:pt x="0" y="34"/>
                          </a:lnTo>
                          <a:lnTo>
                            <a:pt x="0" y="169"/>
                          </a:lnTo>
                          <a:lnTo>
                            <a:pt x="4" y="182"/>
                          </a:lnTo>
                          <a:lnTo>
                            <a:pt x="10" y="193"/>
                          </a:lnTo>
                          <a:lnTo>
                            <a:pt x="22" y="200"/>
                          </a:lnTo>
                          <a:lnTo>
                            <a:pt x="36" y="203"/>
                          </a:lnTo>
                          <a:lnTo>
                            <a:pt x="294" y="203"/>
                          </a:lnTo>
                          <a:lnTo>
                            <a:pt x="308" y="200"/>
                          </a:lnTo>
                          <a:lnTo>
                            <a:pt x="320" y="193"/>
                          </a:lnTo>
                          <a:lnTo>
                            <a:pt x="327" y="182"/>
                          </a:lnTo>
                          <a:lnTo>
                            <a:pt x="330" y="169"/>
                          </a:lnTo>
                          <a:lnTo>
                            <a:pt x="330" y="34"/>
                          </a:lnTo>
                          <a:lnTo>
                            <a:pt x="327" y="21"/>
                          </a:lnTo>
                          <a:lnTo>
                            <a:pt x="320" y="10"/>
                          </a:lnTo>
                          <a:lnTo>
                            <a:pt x="308" y="3"/>
                          </a:lnTo>
                          <a:lnTo>
                            <a:pt x="294" y="0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44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2423" y="3001"/>
                    <a:ext cx="240" cy="1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DFM</a:t>
                    </a:r>
                    <a:endParaRPr lang="en-US" sz="1000">
                      <a:latin typeface="Comic Sans MS" pitchFamily="43" charset="0"/>
                    </a:endParaRPr>
                  </a:p>
                </p:txBody>
              </p:sp>
            </p:grpSp>
            <p:cxnSp>
              <p:nvCxnSpPr>
                <p:cNvPr id="93539" name="AutoShape 301"/>
                <p:cNvCxnSpPr>
                  <a:cxnSpLocks noChangeShapeType="1"/>
                  <a:stCxn id="57392" idx="2"/>
                  <a:endCxn id="93546" idx="4"/>
                </p:cNvCxnSpPr>
                <p:nvPr/>
              </p:nvCxnSpPr>
              <p:spPr bwMode="auto">
                <a:xfrm rot="16200000" flipH="1">
                  <a:off x="2779" y="1847"/>
                  <a:ext cx="286" cy="1564"/>
                </a:xfrm>
                <a:prstGeom prst="bentConnector4">
                  <a:avLst>
                    <a:gd name="adj1" fmla="val 44987"/>
                    <a:gd name="adj2" fmla="val 132092"/>
                  </a:avLst>
                </a:prstGeom>
                <a:noFill/>
                <a:ln w="3175" cap="sq">
                  <a:solidFill>
                    <a:srgbClr val="FF220A"/>
                  </a:solidFill>
                  <a:miter lim="800000"/>
                  <a:headEnd/>
                  <a:tailEnd type="triangle" w="med" len="med"/>
                </a:ln>
              </p:spPr>
            </p:cxnSp>
            <p:sp>
              <p:nvSpPr>
                <p:cNvPr id="93540" name="Text Box 302"/>
                <p:cNvSpPr txBox="1">
                  <a:spLocks noChangeArrowheads="1"/>
                </p:cNvSpPr>
                <p:nvPr/>
              </p:nvSpPr>
              <p:spPr bwMode="auto">
                <a:xfrm>
                  <a:off x="2762" y="2654"/>
                  <a:ext cx="1022" cy="155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000" b="1">
                      <a:solidFill>
                        <a:srgbClr val="FF000C"/>
                      </a:solidFill>
                      <a:latin typeface="Comic Sans MS" pitchFamily="43" charset="0"/>
                    </a:rPr>
                    <a:t>Lvl2 acc = ~2 kHz</a:t>
                  </a:r>
                </a:p>
              </p:txBody>
            </p:sp>
            <p:sp>
              <p:nvSpPr>
                <p:cNvPr id="93541" name="Line 303"/>
                <p:cNvSpPr>
                  <a:spLocks noChangeShapeType="1"/>
                </p:cNvSpPr>
                <p:nvPr/>
              </p:nvSpPr>
              <p:spPr bwMode="auto">
                <a:xfrm>
                  <a:off x="4024" y="2832"/>
                  <a:ext cx="152" cy="0"/>
                </a:xfrm>
                <a:prstGeom prst="line">
                  <a:avLst/>
                </a:prstGeom>
                <a:noFill/>
                <a:ln w="9525">
                  <a:solidFill>
                    <a:srgbClr val="FF220A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93542" name="Line 304"/>
                <p:cNvSpPr>
                  <a:spLocks noChangeShapeType="1"/>
                </p:cNvSpPr>
                <p:nvPr/>
              </p:nvSpPr>
              <p:spPr bwMode="auto">
                <a:xfrm>
                  <a:off x="4440" y="2912"/>
                  <a:ext cx="0" cy="128"/>
                </a:xfrm>
                <a:prstGeom prst="line">
                  <a:avLst/>
                </a:prstGeom>
                <a:noFill/>
                <a:ln w="28575" cap="sq">
                  <a:solidFill>
                    <a:srgbClr val="FF220A"/>
                  </a:solidFill>
                  <a:round/>
                  <a:headEnd/>
                  <a:tailEnd type="triangle" w="med" len="med"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05"/>
              <p:cNvGrpSpPr>
                <a:grpSpLocks/>
              </p:cNvGrpSpPr>
              <p:nvPr/>
            </p:nvGrpSpPr>
            <p:grpSpPr bwMode="auto">
              <a:xfrm>
                <a:off x="526" y="3188"/>
                <a:ext cx="5314" cy="532"/>
                <a:chOff x="568" y="3188"/>
                <a:chExt cx="5756" cy="532"/>
              </a:xfrm>
            </p:grpSpPr>
            <p:sp>
              <p:nvSpPr>
                <p:cNvPr id="93529" name="Text Box 306"/>
                <p:cNvSpPr txBox="1">
                  <a:spLocks noChangeArrowheads="1"/>
                </p:cNvSpPr>
                <p:nvPr/>
              </p:nvSpPr>
              <p:spPr bwMode="auto">
                <a:xfrm>
                  <a:off x="5026" y="3312"/>
                  <a:ext cx="1298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Event Filter N/work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  <p:sp>
              <p:nvSpPr>
                <p:cNvPr id="93530" name="Text Box 307"/>
                <p:cNvSpPr txBox="1">
                  <a:spLocks noChangeArrowheads="1"/>
                </p:cNvSpPr>
                <p:nvPr/>
              </p:nvSpPr>
              <p:spPr bwMode="auto">
                <a:xfrm>
                  <a:off x="5022" y="3546"/>
                  <a:ext cx="1159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 dirty="0">
                      <a:solidFill>
                        <a:srgbClr val="4B4B4B"/>
                      </a:solidFill>
                      <a:latin typeface="Comic Sans MS" pitchFamily="43" charset="0"/>
                    </a:rPr>
                    <a:t>Sub-Farm Output</a:t>
                  </a:r>
                  <a:endParaRPr kumimoji="1" lang="en-US" sz="1200" b="1" u="sng" dirty="0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  <p:sp>
              <p:nvSpPr>
                <p:cNvPr id="93531" name="Text Box 308"/>
                <p:cNvSpPr txBox="1">
                  <a:spLocks noChangeArrowheads="1"/>
                </p:cNvSpPr>
                <p:nvPr/>
              </p:nvSpPr>
              <p:spPr bwMode="auto">
                <a:xfrm>
                  <a:off x="568" y="3188"/>
                  <a:ext cx="826" cy="291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Event Filter</a:t>
                  </a:r>
                </a:p>
                <a:p>
                  <a:pPr algn="r"/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Processors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</p:grpSp>
          <p:grpSp>
            <p:nvGrpSpPr>
              <p:cNvPr id="18" name="Group 309"/>
              <p:cNvGrpSpPr>
                <a:grpSpLocks/>
              </p:cNvGrpSpPr>
              <p:nvPr/>
            </p:nvGrpSpPr>
            <p:grpSpPr bwMode="auto">
              <a:xfrm>
                <a:off x="1433" y="2899"/>
                <a:ext cx="3079" cy="1261"/>
                <a:chOff x="1552" y="2899"/>
                <a:chExt cx="3336" cy="1261"/>
              </a:xfrm>
            </p:grpSpPr>
            <p:grpSp>
              <p:nvGrpSpPr>
                <p:cNvPr id="19" name="Group 310"/>
                <p:cNvGrpSpPr>
                  <a:grpSpLocks/>
                </p:cNvGrpSpPr>
                <p:nvPr/>
              </p:nvGrpSpPr>
              <p:grpSpPr bwMode="auto">
                <a:xfrm>
                  <a:off x="3932" y="3328"/>
                  <a:ext cx="572" cy="425"/>
                  <a:chOff x="3884" y="3168"/>
                  <a:chExt cx="572" cy="425"/>
                </a:xfrm>
              </p:grpSpPr>
              <p:sp>
                <p:nvSpPr>
                  <p:cNvPr id="93527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3884" y="3184"/>
                    <a:ext cx="572" cy="40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07036"/>
                      </a:gs>
                      <a:gs pos="50000">
                        <a:srgbClr val="F2F274"/>
                      </a:gs>
                      <a:gs pos="100000">
                        <a:srgbClr val="707036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528" name="Text Box 3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8" y="3168"/>
                    <a:ext cx="342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latin typeface="Comic Sans MS" pitchFamily="43" charset="0"/>
                      </a:rPr>
                      <a:t>EFN</a:t>
                    </a:r>
                  </a:p>
                </p:txBody>
              </p:sp>
            </p:grpSp>
            <p:cxnSp>
              <p:nvCxnSpPr>
                <p:cNvPr id="58202" name="AutoShape 313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121" y="3231"/>
                  <a:ext cx="208" cy="2"/>
                </a:xfrm>
                <a:prstGeom prst="bentConnector3">
                  <a:avLst>
                    <a:gd name="adj1" fmla="val 50000"/>
                  </a:avLst>
                </a:prstGeom>
                <a:noFill/>
                <a:ln w="25400" cap="sq">
                  <a:solidFill>
                    <a:srgbClr val="FF220A"/>
                  </a:solidFill>
                  <a:miter lim="800000"/>
                  <a:headEnd/>
                  <a:tailEnd type="triangle" w="med" len="med"/>
                </a:ln>
              </p:spPr>
            </p:cxnSp>
            <p:grpSp>
              <p:nvGrpSpPr>
                <p:cNvPr id="20" name="Group 314"/>
                <p:cNvGrpSpPr>
                  <a:grpSpLocks/>
                </p:cNvGrpSpPr>
                <p:nvPr/>
              </p:nvGrpSpPr>
              <p:grpSpPr bwMode="auto">
                <a:xfrm>
                  <a:off x="1552" y="2899"/>
                  <a:ext cx="3336" cy="1261"/>
                  <a:chOff x="1552" y="2899"/>
                  <a:chExt cx="3336" cy="1261"/>
                </a:xfrm>
              </p:grpSpPr>
              <p:grpSp>
                <p:nvGrpSpPr>
                  <p:cNvPr id="21" name="Group 315"/>
                  <p:cNvGrpSpPr>
                    <a:grpSpLocks/>
                  </p:cNvGrpSpPr>
                  <p:nvPr/>
                </p:nvGrpSpPr>
                <p:grpSpPr bwMode="auto">
                  <a:xfrm>
                    <a:off x="3728" y="3599"/>
                    <a:ext cx="984" cy="108"/>
                    <a:chOff x="3680" y="3447"/>
                    <a:chExt cx="984" cy="108"/>
                  </a:xfrm>
                </p:grpSpPr>
                <p:grpSp>
                  <p:nvGrpSpPr>
                    <p:cNvPr id="22" name="Group 3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80" y="3447"/>
                      <a:ext cx="984" cy="97"/>
                      <a:chOff x="3393" y="3172"/>
                      <a:chExt cx="908" cy="117"/>
                    </a:xfrm>
                  </p:grpSpPr>
                  <p:grpSp>
                    <p:nvGrpSpPr>
                      <p:cNvPr id="23" name="Group 3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393" y="3172"/>
                        <a:ext cx="906" cy="115"/>
                        <a:chOff x="3393" y="3172"/>
                        <a:chExt cx="906" cy="115"/>
                      </a:xfrm>
                    </p:grpSpPr>
                    <p:sp>
                      <p:nvSpPr>
                        <p:cNvPr id="93455" name="Rectangle 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72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56" name="Rectangle 3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73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57" name="Rectangle 3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75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58" name="Rectangle 3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76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59" name="Rectangle 3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78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0" name="Rectangle 3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80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1" name="Rectangle 3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81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2" name="Rectangle 3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83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3" name="Rectangle 3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85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4" name="Rectangle 3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86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5" name="Rectangle 3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88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6" name="Rectangle 3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89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7" name="Rectangle 3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91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8" name="Rectangle 3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93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69" name="Rectangle 3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94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0" name="Rectangle 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96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1" name="Rectangle 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97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2" name="Rectangle 3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199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3" name="Rectangle 3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01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4" name="Rectangle 3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02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5" name="Rectangle 3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04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6" name="Rectangle 3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05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7" name="Rectangle 3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07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8" name="Rectangle 3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09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79" name="Rectangle 3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10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0" name="Rectangle 3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12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1" name="Rectangle 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13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2" name="Rectangle 3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15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3" name="Rectangle 3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17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4" name="Rectangle 3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18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5" name="Rectangle 3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20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6" name="Rectangle 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22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7" name="Rectangle 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23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8" name="Rectangle 3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25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89" name="Rectangle 3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26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0" name="Rectangle 3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28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1" name="Rectangle 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30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2" name="Rectangle 3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31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3" name="Rectangle 3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33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4" name="Rectangle 3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34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5" name="Rectangle 3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36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6" name="Rectangle 3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38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7" name="Rectangle 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39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8" name="Rectangle 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41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99" name="Rectangle 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42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0" name="Rectangle 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44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1" name="Rectangle 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46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2" name="Rectangle 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47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3" name="Rectangle 3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49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4" name="Rectangle 3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50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5" name="Rectangle 3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52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6" name="Rectangle 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54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7" name="Rectangle 3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55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8" name="Rectangle 3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57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09" name="Rectangle 3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59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0" name="Rectangle 3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60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1" name="Rectangle 3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62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2" name="Rectangle 3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63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3" name="Rectangle 3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65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4" name="Rectangle 3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67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5" name="Rectangle 3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68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6" name="Rectangle 3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70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7" name="Rectangle 3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71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8" name="Rectangle 3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73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19" name="Rectangle 3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75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20" name="Rectangle 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76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21" name="Rectangle 3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78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22" name="Rectangle 3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79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23" name="Rectangle 3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81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24" name="Rectangle 3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83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25" name="Rectangle 3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84"/>
                          <a:ext cx="906" cy="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526" name="Rectangle 3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93" y="3286"/>
                          <a:ext cx="906" cy="1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47765E"/>
                            </a:gs>
                            <a:gs pos="50000">
                              <a:srgbClr val="99FFCC"/>
                            </a:gs>
                            <a:gs pos="100000">
                              <a:srgbClr val="47765E"/>
                            </a:gs>
                          </a:gsLst>
                          <a:lin ang="5400000" scaled="1"/>
                        </a:gra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93454" name="Rectangle 3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3" y="3172"/>
                        <a:ext cx="908" cy="11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47765E"/>
                          </a:gs>
                          <a:gs pos="50000">
                            <a:srgbClr val="99FFCC"/>
                          </a:gs>
                          <a:gs pos="100000">
                            <a:srgbClr val="47765E"/>
                          </a:gs>
                        </a:gsLst>
                        <a:lin ang="5400000" scaled="1"/>
                      </a:gradFill>
                      <a:ln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3452" name="Rectangle 3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95" y="3458"/>
                      <a:ext cx="207" cy="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0" tIns="0" rIns="0" bIns="0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eaLnBrk="1" hangingPunct="1"/>
                      <a:r>
                        <a:rPr lang="en-US" sz="1000" b="1">
                          <a:solidFill>
                            <a:srgbClr val="000000"/>
                          </a:solidFill>
                          <a:latin typeface="Comic Sans MS" pitchFamily="43" charset="0"/>
                        </a:rPr>
                        <a:t>SFO</a:t>
                      </a:r>
                      <a:endParaRPr lang="en-US" sz="1000">
                        <a:latin typeface="Comic Sans MS" pitchFamily="43" charset="0"/>
                      </a:endParaRPr>
                    </a:p>
                  </p:txBody>
                </p:sp>
              </p:grpSp>
              <p:sp>
                <p:nvSpPr>
                  <p:cNvPr id="58205" name="Text Box 3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2" y="2968"/>
                    <a:ext cx="1191" cy="465"/>
                  </a:xfrm>
                  <a:prstGeom prst="rect">
                    <a:avLst/>
                  </a:prstGeom>
                  <a:solidFill>
                    <a:srgbClr val="DCDCE2"/>
                  </a:solidFill>
                  <a:ln w="6350" cap="sq">
                    <a:solidFill>
                      <a:schemeClr val="accent2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/>
                    <a:r>
                      <a:rPr kumimoji="1" lang="en-US" sz="1400" b="1">
                        <a:latin typeface="Comic Sans MS" pitchFamily="43" charset="0"/>
                      </a:rPr>
                      <a:t>Event Filter</a:t>
                    </a:r>
                  </a:p>
                  <a:p>
                    <a:pPr algn="l"/>
                    <a:endParaRPr kumimoji="1" lang="en-US" sz="1400" b="1">
                      <a:latin typeface="Comic Sans MS" pitchFamily="43" charset="0"/>
                    </a:endParaRPr>
                  </a:p>
                  <a:p>
                    <a:pPr algn="l"/>
                    <a:endParaRPr kumimoji="1" lang="en-US" sz="1400" b="1">
                      <a:latin typeface="Comic Sans MS" pitchFamily="43" charset="0"/>
                    </a:endParaRPr>
                  </a:p>
                  <a:p>
                    <a:pPr algn="l"/>
                    <a:endParaRPr kumimoji="1" lang="en-US" sz="1800" b="1">
                      <a:latin typeface="Comic Sans MS" pitchFamily="43" charset="0"/>
                    </a:endParaRPr>
                  </a:p>
                </p:txBody>
              </p:sp>
              <p:cxnSp>
                <p:nvCxnSpPr>
                  <p:cNvPr id="58206" name="AutoShape 393"/>
                  <p:cNvCxnSpPr>
                    <a:cxnSpLocks noChangeShapeType="1"/>
                    <a:stCxn id="93527" idx="2"/>
                    <a:endCxn id="58205" idx="0"/>
                  </p:cNvCxnSpPr>
                  <p:nvPr/>
                </p:nvCxnSpPr>
                <p:spPr bwMode="auto">
                  <a:xfrm rot="10800000">
                    <a:off x="2148" y="2968"/>
                    <a:ext cx="1784" cy="580"/>
                  </a:xfrm>
                  <a:prstGeom prst="bentConnector4">
                    <a:avLst>
                      <a:gd name="adj1" fmla="val 33315"/>
                      <a:gd name="adj2" fmla="val 124808"/>
                    </a:avLst>
                  </a:prstGeom>
                  <a:noFill/>
                  <a:ln w="28575" cap="sq">
                    <a:solidFill>
                      <a:srgbClr val="FF220A"/>
                    </a:solidFill>
                    <a:miter lim="800000"/>
                    <a:headEnd/>
                    <a:tailEnd type="triangle" w="med" len="med"/>
                  </a:ln>
                </p:spPr>
              </p:cxnSp>
              <p:grpSp>
                <p:nvGrpSpPr>
                  <p:cNvPr id="24" name="Group 394"/>
                  <p:cNvGrpSpPr>
                    <a:grpSpLocks/>
                  </p:cNvGrpSpPr>
                  <p:nvPr/>
                </p:nvGrpSpPr>
                <p:grpSpPr bwMode="auto">
                  <a:xfrm>
                    <a:off x="1612" y="3120"/>
                    <a:ext cx="857" cy="455"/>
                    <a:chOff x="1612" y="2992"/>
                    <a:chExt cx="857" cy="455"/>
                  </a:xfrm>
                </p:grpSpPr>
                <p:grpSp>
                  <p:nvGrpSpPr>
                    <p:cNvPr id="25" name="Group 3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2" y="2992"/>
                      <a:ext cx="569" cy="167"/>
                      <a:chOff x="1620" y="3288"/>
                      <a:chExt cx="289" cy="159"/>
                    </a:xfrm>
                  </p:grpSpPr>
                  <p:sp>
                    <p:nvSpPr>
                      <p:cNvPr id="93449" name="Rectangle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20" y="3288"/>
                        <a:ext cx="289" cy="15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593C76"/>
                          </a:gs>
                          <a:gs pos="50000">
                            <a:srgbClr val="C081FF"/>
                          </a:gs>
                          <a:gs pos="100000">
                            <a:srgbClr val="593C76"/>
                          </a:gs>
                        </a:gsLst>
                        <a:lin ang="5400000" scaled="1"/>
                      </a:gradFill>
                      <a:ln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450" name="Rectangle 3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7" y="3321"/>
                        <a:ext cx="88" cy="9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eaLnBrk="1" hangingPunct="1"/>
                        <a:r>
                          <a:rPr lang="en-US" sz="1000" b="1">
                            <a:solidFill>
                              <a:srgbClr val="000000"/>
                            </a:solidFill>
                            <a:latin typeface="Comic Sans MS" pitchFamily="43" charset="0"/>
                          </a:rPr>
                          <a:t>EFP</a:t>
                        </a:r>
                        <a:endParaRPr lang="en-US" sz="1000">
                          <a:latin typeface="Comic Sans MS" pitchFamily="43" charset="0"/>
                        </a:endParaRPr>
                      </a:p>
                    </p:txBody>
                  </p:sp>
                </p:grpSp>
                <p:grpSp>
                  <p:nvGrpSpPr>
                    <p:cNvPr id="26" name="Group 3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08" y="3088"/>
                      <a:ext cx="569" cy="167"/>
                      <a:chOff x="1620" y="3288"/>
                      <a:chExt cx="289" cy="159"/>
                    </a:xfrm>
                  </p:grpSpPr>
                  <p:sp>
                    <p:nvSpPr>
                      <p:cNvPr id="93447" name="Rectangle 3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20" y="3288"/>
                        <a:ext cx="289" cy="15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593C76"/>
                          </a:gs>
                          <a:gs pos="50000">
                            <a:srgbClr val="C081FF"/>
                          </a:gs>
                          <a:gs pos="100000">
                            <a:srgbClr val="593C76"/>
                          </a:gs>
                        </a:gsLst>
                        <a:lin ang="5400000" scaled="1"/>
                      </a:gradFill>
                      <a:ln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448" name="Rectangle 4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7" y="3321"/>
                        <a:ext cx="88" cy="9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eaLnBrk="1" hangingPunct="1"/>
                        <a:r>
                          <a:rPr lang="en-US" sz="1000" b="1">
                            <a:solidFill>
                              <a:srgbClr val="000000"/>
                            </a:solidFill>
                            <a:latin typeface="Comic Sans MS" pitchFamily="43" charset="0"/>
                          </a:rPr>
                          <a:t>EFP</a:t>
                        </a:r>
                        <a:endParaRPr lang="en-US" sz="1000">
                          <a:latin typeface="Comic Sans MS" pitchFamily="43" charset="0"/>
                        </a:endParaRPr>
                      </a:p>
                    </p:txBody>
                  </p:sp>
                </p:grpSp>
                <p:grpSp>
                  <p:nvGrpSpPr>
                    <p:cNvPr id="27" name="Group 4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04" y="3184"/>
                      <a:ext cx="569" cy="167"/>
                      <a:chOff x="1620" y="3288"/>
                      <a:chExt cx="289" cy="159"/>
                    </a:xfrm>
                  </p:grpSpPr>
                  <p:sp>
                    <p:nvSpPr>
                      <p:cNvPr id="93445" name="Rectangle 4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20" y="3288"/>
                        <a:ext cx="289" cy="15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593C76"/>
                          </a:gs>
                          <a:gs pos="50000">
                            <a:srgbClr val="C081FF"/>
                          </a:gs>
                          <a:gs pos="100000">
                            <a:srgbClr val="593C76"/>
                          </a:gs>
                        </a:gsLst>
                        <a:lin ang="5400000" scaled="1"/>
                      </a:gradFill>
                      <a:ln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446" name="Rectangle 4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5" y="3321"/>
                        <a:ext cx="88" cy="9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eaLnBrk="1" hangingPunct="1"/>
                        <a:r>
                          <a:rPr lang="en-US" sz="1000" b="1">
                            <a:solidFill>
                              <a:srgbClr val="000000"/>
                            </a:solidFill>
                            <a:latin typeface="Comic Sans MS" pitchFamily="43" charset="0"/>
                          </a:rPr>
                          <a:t>EFP</a:t>
                        </a:r>
                        <a:endParaRPr lang="en-US" sz="1000">
                          <a:latin typeface="Comic Sans MS" pitchFamily="43" charset="0"/>
                        </a:endParaRPr>
                      </a:p>
                    </p:txBody>
                  </p:sp>
                </p:grpSp>
                <p:grpSp>
                  <p:nvGrpSpPr>
                    <p:cNvPr id="28" name="Group 4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00" y="3280"/>
                      <a:ext cx="569" cy="167"/>
                      <a:chOff x="1620" y="3288"/>
                      <a:chExt cx="289" cy="159"/>
                    </a:xfrm>
                  </p:grpSpPr>
                  <p:sp>
                    <p:nvSpPr>
                      <p:cNvPr id="93443" name="Rectangle 4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20" y="3288"/>
                        <a:ext cx="289" cy="15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593C76"/>
                          </a:gs>
                          <a:gs pos="50000">
                            <a:srgbClr val="C081FF"/>
                          </a:gs>
                          <a:gs pos="100000">
                            <a:srgbClr val="593C76"/>
                          </a:gs>
                        </a:gsLst>
                        <a:lin ang="5400000" scaled="1"/>
                      </a:gradFill>
                      <a:ln w="7938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444" name="Rectangle 4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27" y="3321"/>
                        <a:ext cx="88" cy="9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lIns="0" tIns="0" rIns="0" bIns="0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eaLnBrk="1" hangingPunct="1"/>
                        <a:r>
                          <a:rPr lang="en-US" sz="1000" b="1">
                            <a:solidFill>
                              <a:srgbClr val="000000"/>
                            </a:solidFill>
                            <a:latin typeface="Comic Sans MS" pitchFamily="43" charset="0"/>
                          </a:rPr>
                          <a:t>EFP</a:t>
                        </a:r>
                        <a:endParaRPr lang="en-US" sz="1000">
                          <a:latin typeface="Comic Sans MS" pitchFamily="43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58208" name="AutoShape 40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783" y="3319"/>
                    <a:ext cx="1233" cy="127"/>
                  </a:xfrm>
                  <a:prstGeom prst="bentConnector4">
                    <a:avLst>
                      <a:gd name="adj1" fmla="val 23194"/>
                      <a:gd name="adj2" fmla="val 107088"/>
                    </a:avLst>
                  </a:prstGeom>
                  <a:noFill/>
                  <a:ln w="28575" cap="sq">
                    <a:solidFill>
                      <a:srgbClr val="FF220A"/>
                    </a:solidFill>
                    <a:miter lim="800000"/>
                    <a:headEnd/>
                    <a:tailEnd type="triangle" w="med" len="med"/>
                  </a:ln>
                </p:spPr>
              </p:cxnSp>
              <p:grpSp>
                <p:nvGrpSpPr>
                  <p:cNvPr id="29" name="Group 408"/>
                  <p:cNvGrpSpPr>
                    <a:grpSpLocks/>
                  </p:cNvGrpSpPr>
                  <p:nvPr/>
                </p:nvGrpSpPr>
                <p:grpSpPr bwMode="auto">
                  <a:xfrm>
                    <a:off x="4617" y="3838"/>
                    <a:ext cx="271" cy="322"/>
                    <a:chOff x="4258" y="3403"/>
                    <a:chExt cx="250" cy="322"/>
                  </a:xfrm>
                </p:grpSpPr>
                <p:grpSp>
                  <p:nvGrpSpPr>
                    <p:cNvPr id="30" name="Group 4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58" y="3403"/>
                      <a:ext cx="250" cy="322"/>
                      <a:chOff x="4258" y="3403"/>
                      <a:chExt cx="250" cy="322"/>
                    </a:xfrm>
                  </p:grpSpPr>
                  <p:grpSp>
                    <p:nvGrpSpPr>
                      <p:cNvPr id="31" name="Group 4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58" y="3403"/>
                        <a:ext cx="250" cy="322"/>
                        <a:chOff x="4258" y="3403"/>
                        <a:chExt cx="250" cy="322"/>
                      </a:xfrm>
                    </p:grpSpPr>
                    <p:sp>
                      <p:nvSpPr>
                        <p:cNvPr id="93239" name="Rectangle 4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0" name="Rectangle 4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1" name="Rectangle 4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2" name="Rectangle 4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3" name="Rectangle 4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4" name="Rectangle 4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5" name="Rectangle 4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6" name="Rectangle 4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7" name="Rectangle 4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8" name="Rectangle 4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49" name="Rectangle 4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0" name="Rectangle 4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1" name="Rectangle 4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2" name="Rectangle 4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3" name="Rectangle 4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4" name="Rectangle 4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5" name="Rectangle 4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6" name="Rectangle 4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7" name="Rectangle 4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8" name="Rectangle 4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59" name="Rectangle 4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8B8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0" name="Rectangle 4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7B7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1" name="Rectangle 4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2" name="Rectangle 4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3" name="Rectangle 4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5B5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4" name="Rectangle 4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4B4B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5" name="Rectangle 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3B3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6" name="Rectangle 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7" name="Rectangle 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8" name="Rectangle 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1B1B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69" name="Rectangle 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0" name="Rectangle 4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1" name="Rectangle 4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DAD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2" name="Rectangle 4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CAC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3" name="Rectangle 4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BABA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4" name="Rectangle 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AAA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5" name="Rectangle 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9A9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6" name="Rectangle 4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7A7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7" name="Rectangle 4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6A6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8" name="Rectangle 4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5A5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79" name="Rectangle 4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4A4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0" name="Rectangle 4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2A2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1" name="Rectangle 4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1A1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2" name="Rectangle 4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F9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3" name="Rectangle 4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E9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4" name="Rectangle 4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C9C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5" name="Rectangle 4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A9A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6" name="Rectangle 4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999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7" name="Rectangle 4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7979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8" name="Rectangle 4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6969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89" name="Rectangle 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4949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0" name="Rectangle 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3939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1" name="Rectangle 4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1919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2" name="Rectangle 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0909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3" name="Rectangle 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E8E8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4" name="Rectangle 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C8C8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5" name="Rectangle 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A8A8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6" name="Rectangle 4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8888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7" name="Rectangle 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7878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8" name="Rectangle 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5858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99" name="Rectangle 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4848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0" name="Rectangle 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2828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1" name="Rectangle 4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0808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2" name="Rectangle 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F7F7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3" name="Rectangle 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D7D7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4" name="Rectangle 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B7B7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5" name="Rectangle 4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A7A7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6" name="Rectangle 4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8787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7" name="Rectangle 4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6767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8" name="Rectangle 4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5757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09" name="Rectangle 4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3737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0" name="Rectangle 4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2727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1" name="Rectangle 4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1717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2" name="Rectangle 4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F6F6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3" name="Rectangle 4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E6E6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4" name="Rectangle 4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C6C6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5" name="Rectangle 4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B6B6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6" name="Rectangle 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A6A6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7" name="Rectangle 4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9696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8" name="Rectangle 4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7676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19" name="Rectangle 4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6666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0" name="Rectangle 4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5656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1" name="Rectangle 4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4646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2" name="Rectangle 4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3636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3" name="Rectangle 4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2626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4" name="Rectangle 4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1616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5" name="Rectangle 4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0606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6" name="Rectangle 4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F5F5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7" name="Rectangle 4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F5F5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8" name="Rectangle 5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E5E5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29" name="Rectangle 5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0" name="Rectangle 5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1" name="Rectangle 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C5C5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2" name="Rectangle 5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3" name="Rectangle 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4" name="Rectangle 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5" name="Rectangle 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6" name="Rectangle 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7" name="Rectangle 5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8" name="Rectangle 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39" name="Rectangle 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0" name="Rectangle 5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1" name="Rectangle 5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2" name="Rectangle 5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3" name="Rectangle 5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4" name="Rectangle 5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5" name="Rectangle 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6" name="Rectangle 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C5C5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7" name="Rectangle 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8" name="Rectangle 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49" name="Rectangle 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E5E5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0" name="Rectangle 5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F5F5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1" name="Rectangle 5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0606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2" name="Rectangle 5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0606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3" name="Rectangle 5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1616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4" name="Rectangle 5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2626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5" name="Rectangle 5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3636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6" name="Rectangle 5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4646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7" name="Rectangle 5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5656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8" name="Rectangle 5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6666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59" name="Rectangle 5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7676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0" name="Rectangle 5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9696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1" name="Rectangle 5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A6A6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2" name="Rectangle 5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B6B6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3" name="Rectangle 5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C6C6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4" name="Rectangle 5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E6E6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5" name="Rectangle 5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F6F6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6" name="Rectangle 5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1717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7" name="Rectangle 5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2727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8" name="Rectangle 5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3737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69" name="Rectangle 5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5757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0" name="Rectangle 5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6767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1" name="Rectangle 5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8787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2" name="Rectangle 5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A7A7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3" name="Rectangle 5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B7B7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4" name="Rectangle 5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D7D7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5" name="Rectangle 5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F7F7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6" name="Rectangle 5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1818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7" name="Rectangle 5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2828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8" name="Rectangle 5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4848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79" name="Rectangle 5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5858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0" name="Rectangle 5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7878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1" name="Rectangle 5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8888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2" name="Rectangle 5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A8A8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3" name="Rectangle 5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C8C8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4" name="Rectangle 5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E8E8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5" name="Rectangle 5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0909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6" name="Rectangle 5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1919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7" name="Rectangle 5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3939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8" name="Rectangle 5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4949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89" name="Rectangle 5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6969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0" name="Rectangle 5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7979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1" name="Rectangle 5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999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2" name="Rectangle 5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A9A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3" name="Rectangle 5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C9C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4" name="Rectangle 5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E9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5" name="Rectangle 5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F9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6" name="Rectangle 5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1A1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7" name="Rectangle 5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2A2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8" name="Rectangle 5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4A4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399" name="Rectangle 5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5A5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0" name="Rectangle 5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6A6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1" name="Rectangle 5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8A8A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2" name="Rectangle 5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9A9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3" name="Rectangle 5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AAA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4" name="Rectangle 5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BABA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5" name="Rectangle 5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CAC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6" name="Rectangle 5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DAD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7" name="Rectangle 5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8" name="Rectangle 5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09" name="Rectangle 5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1B1B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0" name="Rectangle 5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1" name="Rectangle 5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2" name="Rectangle 5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3B3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3" name="Rectangle 5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4B4B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4" name="Rectangle 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5B5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5" name="Rectangle 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6" name="Rectangle 5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7" name="Rectangle 5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7B7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8" name="Rectangle 5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8B8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19" name="Rectangle 5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0" name="Rectangle 5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1" name="Rectangle 5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2" name="Rectangle 5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3" name="Rectangle 5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4" name="Rectangle 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5" name="Rectangle 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6" name="Rectangle 5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7" name="Rectangle 5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8" name="Rectangle 6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29" name="Rectangle 6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0" name="Rectangle 6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1" name="Rectangle 6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2" name="Rectangle 6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3" name="Rectangle 6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4" name="Rectangle 6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5" name="Rectangle 6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6" name="Rectangle 6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2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7" name="Rectangle 6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2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438" name="Rectangle 6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2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C0C0C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292096" name="Group 6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58" y="3403"/>
                        <a:ext cx="250" cy="319"/>
                        <a:chOff x="4258" y="3403"/>
                        <a:chExt cx="250" cy="319"/>
                      </a:xfrm>
                    </p:grpSpPr>
                    <p:sp>
                      <p:nvSpPr>
                        <p:cNvPr id="58223" name="Freeform 61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58" y="3403"/>
                          <a:ext cx="247" cy="319"/>
                        </a:xfrm>
                        <a:custGeom>
                          <a:avLst/>
                          <a:gdLst>
                            <a:gd name="T0" fmla="*/ 123 w 247"/>
                            <a:gd name="T1" fmla="*/ 0 h 319"/>
                            <a:gd name="T2" fmla="*/ 98 w 247"/>
                            <a:gd name="T3" fmla="*/ 2 h 319"/>
                            <a:gd name="T4" fmla="*/ 76 w 247"/>
                            <a:gd name="T5" fmla="*/ 3 h 319"/>
                            <a:gd name="T6" fmla="*/ 55 w 247"/>
                            <a:gd name="T7" fmla="*/ 7 h 319"/>
                            <a:gd name="T8" fmla="*/ 36 w 247"/>
                            <a:gd name="T9" fmla="*/ 12 h 319"/>
                            <a:gd name="T10" fmla="*/ 21 w 247"/>
                            <a:gd name="T11" fmla="*/ 18 h 319"/>
                            <a:gd name="T12" fmla="*/ 11 w 247"/>
                            <a:gd name="T13" fmla="*/ 24 h 319"/>
                            <a:gd name="T14" fmla="*/ 2 w 247"/>
                            <a:gd name="T15" fmla="*/ 32 h 319"/>
                            <a:gd name="T16" fmla="*/ 0 w 247"/>
                            <a:gd name="T17" fmla="*/ 40 h 319"/>
                            <a:gd name="T18" fmla="*/ 0 w 247"/>
                            <a:gd name="T19" fmla="*/ 278 h 319"/>
                            <a:gd name="T20" fmla="*/ 2 w 247"/>
                            <a:gd name="T21" fmla="*/ 287 h 319"/>
                            <a:gd name="T22" fmla="*/ 11 w 247"/>
                            <a:gd name="T23" fmla="*/ 295 h 319"/>
                            <a:gd name="T24" fmla="*/ 21 w 247"/>
                            <a:gd name="T25" fmla="*/ 301 h 319"/>
                            <a:gd name="T26" fmla="*/ 36 w 247"/>
                            <a:gd name="T27" fmla="*/ 307 h 319"/>
                            <a:gd name="T28" fmla="*/ 55 w 247"/>
                            <a:gd name="T29" fmla="*/ 312 h 319"/>
                            <a:gd name="T30" fmla="*/ 76 w 247"/>
                            <a:gd name="T31" fmla="*/ 315 h 319"/>
                            <a:gd name="T32" fmla="*/ 98 w 247"/>
                            <a:gd name="T33" fmla="*/ 319 h 319"/>
                            <a:gd name="T34" fmla="*/ 123 w 247"/>
                            <a:gd name="T35" fmla="*/ 319 h 319"/>
                            <a:gd name="T36" fmla="*/ 149 w 247"/>
                            <a:gd name="T37" fmla="*/ 319 h 319"/>
                            <a:gd name="T38" fmla="*/ 171 w 247"/>
                            <a:gd name="T39" fmla="*/ 315 h 319"/>
                            <a:gd name="T40" fmla="*/ 192 w 247"/>
                            <a:gd name="T41" fmla="*/ 312 h 319"/>
                            <a:gd name="T42" fmla="*/ 211 w 247"/>
                            <a:gd name="T43" fmla="*/ 307 h 319"/>
                            <a:gd name="T44" fmla="*/ 226 w 247"/>
                            <a:gd name="T45" fmla="*/ 301 h 319"/>
                            <a:gd name="T46" fmla="*/ 236 w 247"/>
                            <a:gd name="T47" fmla="*/ 295 h 319"/>
                            <a:gd name="T48" fmla="*/ 245 w 247"/>
                            <a:gd name="T49" fmla="*/ 287 h 319"/>
                            <a:gd name="T50" fmla="*/ 247 w 247"/>
                            <a:gd name="T51" fmla="*/ 278 h 319"/>
                            <a:gd name="T52" fmla="*/ 247 w 247"/>
                            <a:gd name="T53" fmla="*/ 40 h 319"/>
                            <a:gd name="T54" fmla="*/ 245 w 247"/>
                            <a:gd name="T55" fmla="*/ 32 h 319"/>
                            <a:gd name="T56" fmla="*/ 236 w 247"/>
                            <a:gd name="T57" fmla="*/ 24 h 319"/>
                            <a:gd name="T58" fmla="*/ 226 w 247"/>
                            <a:gd name="T59" fmla="*/ 18 h 319"/>
                            <a:gd name="T60" fmla="*/ 211 w 247"/>
                            <a:gd name="T61" fmla="*/ 12 h 319"/>
                            <a:gd name="T62" fmla="*/ 192 w 247"/>
                            <a:gd name="T63" fmla="*/ 7 h 319"/>
                            <a:gd name="T64" fmla="*/ 171 w 247"/>
                            <a:gd name="T65" fmla="*/ 3 h 319"/>
                            <a:gd name="T66" fmla="*/ 149 w 247"/>
                            <a:gd name="T67" fmla="*/ 2 h 319"/>
                            <a:gd name="T68" fmla="*/ 123 w 247"/>
                            <a:gd name="T69" fmla="*/ 0 h 319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w 247"/>
                            <a:gd name="T106" fmla="*/ 0 h 319"/>
                            <a:gd name="T107" fmla="*/ 247 w 247"/>
                            <a:gd name="T108" fmla="*/ 319 h 319"/>
                          </a:gdLst>
                          <a:ahLst/>
                          <a:cxnLst>
                            <a:cxn ang="T70">
                              <a:pos x="T0" y="T1"/>
                            </a:cxn>
                            <a:cxn ang="T71">
                              <a:pos x="T2" y="T3"/>
                            </a:cxn>
                            <a:cxn ang="T72">
                              <a:pos x="T4" y="T5"/>
                            </a:cxn>
                            <a:cxn ang="T73">
                              <a:pos x="T6" y="T7"/>
                            </a:cxn>
                            <a:cxn ang="T74">
                              <a:pos x="T8" y="T9"/>
                            </a:cxn>
                            <a:cxn ang="T75">
                              <a:pos x="T10" y="T11"/>
                            </a:cxn>
                            <a:cxn ang="T76">
                              <a:pos x="T12" y="T13"/>
                            </a:cxn>
                            <a:cxn ang="T77">
                              <a:pos x="T14" y="T15"/>
                            </a:cxn>
                            <a:cxn ang="T78">
                              <a:pos x="T16" y="T17"/>
                            </a:cxn>
                            <a:cxn ang="T79">
                              <a:pos x="T18" y="T19"/>
                            </a:cxn>
                            <a:cxn ang="T80">
                              <a:pos x="T20" y="T21"/>
                            </a:cxn>
                            <a:cxn ang="T81">
                              <a:pos x="T22" y="T23"/>
                            </a:cxn>
                            <a:cxn ang="T82">
                              <a:pos x="T24" y="T25"/>
                            </a:cxn>
                            <a:cxn ang="T83">
                              <a:pos x="T26" y="T27"/>
                            </a:cxn>
                            <a:cxn ang="T84">
                              <a:pos x="T28" y="T29"/>
                            </a:cxn>
                            <a:cxn ang="T85">
                              <a:pos x="T30" y="T31"/>
                            </a:cxn>
                            <a:cxn ang="T86">
                              <a:pos x="T32" y="T33"/>
                            </a:cxn>
                            <a:cxn ang="T87">
                              <a:pos x="T34" y="T35"/>
                            </a:cxn>
                            <a:cxn ang="T88">
                              <a:pos x="T36" y="T37"/>
                            </a:cxn>
                            <a:cxn ang="T89">
                              <a:pos x="T38" y="T39"/>
                            </a:cxn>
                            <a:cxn ang="T90">
                              <a:pos x="T40" y="T41"/>
                            </a:cxn>
                            <a:cxn ang="T91">
                              <a:pos x="T42" y="T43"/>
                            </a:cxn>
                            <a:cxn ang="T92">
                              <a:pos x="T44" y="T45"/>
                            </a:cxn>
                            <a:cxn ang="T93">
                              <a:pos x="T46" y="T47"/>
                            </a:cxn>
                            <a:cxn ang="T94">
                              <a:pos x="T48" y="T49"/>
                            </a:cxn>
                            <a:cxn ang="T95">
                              <a:pos x="T50" y="T51"/>
                            </a:cxn>
                            <a:cxn ang="T96">
                              <a:pos x="T52" y="T53"/>
                            </a:cxn>
                            <a:cxn ang="T97">
                              <a:pos x="T54" y="T55"/>
                            </a:cxn>
                            <a:cxn ang="T98">
                              <a:pos x="T56" y="T57"/>
                            </a:cxn>
                            <a:cxn ang="T99">
                              <a:pos x="T58" y="T59"/>
                            </a:cxn>
                            <a:cxn ang="T100">
                              <a:pos x="T60" y="T61"/>
                            </a:cxn>
                            <a:cxn ang="T101">
                              <a:pos x="T62" y="T63"/>
                            </a:cxn>
                            <a:cxn ang="T102">
                              <a:pos x="T64" y="T65"/>
                            </a:cxn>
                            <a:cxn ang="T103">
                              <a:pos x="T66" y="T67"/>
                            </a:cxn>
                            <a:cxn ang="T104">
                              <a:pos x="T68" y="T69"/>
                            </a:cxn>
                          </a:cxnLst>
                          <a:rect l="T105" t="T106" r="T107" b="T108"/>
                          <a:pathLst>
                            <a:path w="247" h="319">
                              <a:moveTo>
                                <a:pt x="123" y="0"/>
                              </a:moveTo>
                              <a:lnTo>
                                <a:pt x="98" y="2"/>
                              </a:lnTo>
                              <a:lnTo>
                                <a:pt x="76" y="3"/>
                              </a:lnTo>
                              <a:lnTo>
                                <a:pt x="55" y="7"/>
                              </a:lnTo>
                              <a:lnTo>
                                <a:pt x="36" y="12"/>
                              </a:lnTo>
                              <a:lnTo>
                                <a:pt x="21" y="18"/>
                              </a:lnTo>
                              <a:lnTo>
                                <a:pt x="11" y="24"/>
                              </a:lnTo>
                              <a:lnTo>
                                <a:pt x="2" y="32"/>
                              </a:lnTo>
                              <a:lnTo>
                                <a:pt x="0" y="40"/>
                              </a:lnTo>
                              <a:lnTo>
                                <a:pt x="0" y="278"/>
                              </a:lnTo>
                              <a:lnTo>
                                <a:pt x="2" y="287"/>
                              </a:lnTo>
                              <a:lnTo>
                                <a:pt x="11" y="295"/>
                              </a:lnTo>
                              <a:lnTo>
                                <a:pt x="21" y="301"/>
                              </a:lnTo>
                              <a:lnTo>
                                <a:pt x="36" y="307"/>
                              </a:lnTo>
                              <a:lnTo>
                                <a:pt x="55" y="312"/>
                              </a:lnTo>
                              <a:lnTo>
                                <a:pt x="76" y="315"/>
                              </a:lnTo>
                              <a:lnTo>
                                <a:pt x="98" y="319"/>
                              </a:lnTo>
                              <a:lnTo>
                                <a:pt x="123" y="319"/>
                              </a:lnTo>
                              <a:lnTo>
                                <a:pt x="149" y="319"/>
                              </a:lnTo>
                              <a:lnTo>
                                <a:pt x="171" y="315"/>
                              </a:lnTo>
                              <a:lnTo>
                                <a:pt x="192" y="312"/>
                              </a:lnTo>
                              <a:lnTo>
                                <a:pt x="211" y="307"/>
                              </a:lnTo>
                              <a:lnTo>
                                <a:pt x="226" y="301"/>
                              </a:lnTo>
                              <a:lnTo>
                                <a:pt x="236" y="295"/>
                              </a:lnTo>
                              <a:lnTo>
                                <a:pt x="245" y="287"/>
                              </a:lnTo>
                              <a:lnTo>
                                <a:pt x="247" y="278"/>
                              </a:lnTo>
                              <a:lnTo>
                                <a:pt x="247" y="40"/>
                              </a:lnTo>
                              <a:lnTo>
                                <a:pt x="245" y="32"/>
                              </a:lnTo>
                              <a:lnTo>
                                <a:pt x="236" y="24"/>
                              </a:lnTo>
                              <a:lnTo>
                                <a:pt x="226" y="18"/>
                              </a:lnTo>
                              <a:lnTo>
                                <a:pt x="211" y="12"/>
                              </a:lnTo>
                              <a:lnTo>
                                <a:pt x="192" y="7"/>
                              </a:lnTo>
                              <a:lnTo>
                                <a:pt x="171" y="3"/>
                              </a:lnTo>
                              <a:lnTo>
                                <a:pt x="149" y="2"/>
                              </a:lnTo>
                              <a:lnTo>
                                <a:pt x="123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0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24" name="Freeform 61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58" y="3403"/>
                          <a:ext cx="247" cy="319"/>
                        </a:xfrm>
                        <a:custGeom>
                          <a:avLst/>
                          <a:gdLst>
                            <a:gd name="T0" fmla="*/ 123 w 247"/>
                            <a:gd name="T1" fmla="*/ 0 h 319"/>
                            <a:gd name="T2" fmla="*/ 98 w 247"/>
                            <a:gd name="T3" fmla="*/ 2 h 319"/>
                            <a:gd name="T4" fmla="*/ 76 w 247"/>
                            <a:gd name="T5" fmla="*/ 3 h 319"/>
                            <a:gd name="T6" fmla="*/ 55 w 247"/>
                            <a:gd name="T7" fmla="*/ 7 h 319"/>
                            <a:gd name="T8" fmla="*/ 36 w 247"/>
                            <a:gd name="T9" fmla="*/ 12 h 319"/>
                            <a:gd name="T10" fmla="*/ 21 w 247"/>
                            <a:gd name="T11" fmla="*/ 18 h 319"/>
                            <a:gd name="T12" fmla="*/ 11 w 247"/>
                            <a:gd name="T13" fmla="*/ 24 h 319"/>
                            <a:gd name="T14" fmla="*/ 2 w 247"/>
                            <a:gd name="T15" fmla="*/ 32 h 319"/>
                            <a:gd name="T16" fmla="*/ 0 w 247"/>
                            <a:gd name="T17" fmla="*/ 40 h 319"/>
                            <a:gd name="T18" fmla="*/ 0 w 247"/>
                            <a:gd name="T19" fmla="*/ 278 h 319"/>
                            <a:gd name="T20" fmla="*/ 2 w 247"/>
                            <a:gd name="T21" fmla="*/ 287 h 319"/>
                            <a:gd name="T22" fmla="*/ 11 w 247"/>
                            <a:gd name="T23" fmla="*/ 295 h 319"/>
                            <a:gd name="T24" fmla="*/ 21 w 247"/>
                            <a:gd name="T25" fmla="*/ 301 h 319"/>
                            <a:gd name="T26" fmla="*/ 36 w 247"/>
                            <a:gd name="T27" fmla="*/ 307 h 319"/>
                            <a:gd name="T28" fmla="*/ 55 w 247"/>
                            <a:gd name="T29" fmla="*/ 312 h 319"/>
                            <a:gd name="T30" fmla="*/ 76 w 247"/>
                            <a:gd name="T31" fmla="*/ 315 h 319"/>
                            <a:gd name="T32" fmla="*/ 98 w 247"/>
                            <a:gd name="T33" fmla="*/ 319 h 319"/>
                            <a:gd name="T34" fmla="*/ 123 w 247"/>
                            <a:gd name="T35" fmla="*/ 319 h 319"/>
                            <a:gd name="T36" fmla="*/ 149 w 247"/>
                            <a:gd name="T37" fmla="*/ 319 h 319"/>
                            <a:gd name="T38" fmla="*/ 171 w 247"/>
                            <a:gd name="T39" fmla="*/ 315 h 319"/>
                            <a:gd name="T40" fmla="*/ 192 w 247"/>
                            <a:gd name="T41" fmla="*/ 312 h 319"/>
                            <a:gd name="T42" fmla="*/ 211 w 247"/>
                            <a:gd name="T43" fmla="*/ 307 h 319"/>
                            <a:gd name="T44" fmla="*/ 226 w 247"/>
                            <a:gd name="T45" fmla="*/ 301 h 319"/>
                            <a:gd name="T46" fmla="*/ 236 w 247"/>
                            <a:gd name="T47" fmla="*/ 295 h 319"/>
                            <a:gd name="T48" fmla="*/ 245 w 247"/>
                            <a:gd name="T49" fmla="*/ 287 h 319"/>
                            <a:gd name="T50" fmla="*/ 247 w 247"/>
                            <a:gd name="T51" fmla="*/ 278 h 319"/>
                            <a:gd name="T52" fmla="*/ 247 w 247"/>
                            <a:gd name="T53" fmla="*/ 40 h 319"/>
                            <a:gd name="T54" fmla="*/ 245 w 247"/>
                            <a:gd name="T55" fmla="*/ 32 h 319"/>
                            <a:gd name="T56" fmla="*/ 236 w 247"/>
                            <a:gd name="T57" fmla="*/ 24 h 319"/>
                            <a:gd name="T58" fmla="*/ 226 w 247"/>
                            <a:gd name="T59" fmla="*/ 18 h 319"/>
                            <a:gd name="T60" fmla="*/ 211 w 247"/>
                            <a:gd name="T61" fmla="*/ 12 h 319"/>
                            <a:gd name="T62" fmla="*/ 192 w 247"/>
                            <a:gd name="T63" fmla="*/ 7 h 319"/>
                            <a:gd name="T64" fmla="*/ 171 w 247"/>
                            <a:gd name="T65" fmla="*/ 3 h 319"/>
                            <a:gd name="T66" fmla="*/ 149 w 247"/>
                            <a:gd name="T67" fmla="*/ 2 h 319"/>
                            <a:gd name="T68" fmla="*/ 123 w 247"/>
                            <a:gd name="T69" fmla="*/ 0 h 319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w 247"/>
                            <a:gd name="T106" fmla="*/ 0 h 319"/>
                            <a:gd name="T107" fmla="*/ 247 w 247"/>
                            <a:gd name="T108" fmla="*/ 319 h 319"/>
                          </a:gdLst>
                          <a:ahLst/>
                          <a:cxnLst>
                            <a:cxn ang="T70">
                              <a:pos x="T0" y="T1"/>
                            </a:cxn>
                            <a:cxn ang="T71">
                              <a:pos x="T2" y="T3"/>
                            </a:cxn>
                            <a:cxn ang="T72">
                              <a:pos x="T4" y="T5"/>
                            </a:cxn>
                            <a:cxn ang="T73">
                              <a:pos x="T6" y="T7"/>
                            </a:cxn>
                            <a:cxn ang="T74">
                              <a:pos x="T8" y="T9"/>
                            </a:cxn>
                            <a:cxn ang="T75">
                              <a:pos x="T10" y="T11"/>
                            </a:cxn>
                            <a:cxn ang="T76">
                              <a:pos x="T12" y="T13"/>
                            </a:cxn>
                            <a:cxn ang="T77">
                              <a:pos x="T14" y="T15"/>
                            </a:cxn>
                            <a:cxn ang="T78">
                              <a:pos x="T16" y="T17"/>
                            </a:cxn>
                            <a:cxn ang="T79">
                              <a:pos x="T18" y="T19"/>
                            </a:cxn>
                            <a:cxn ang="T80">
                              <a:pos x="T20" y="T21"/>
                            </a:cxn>
                            <a:cxn ang="T81">
                              <a:pos x="T22" y="T23"/>
                            </a:cxn>
                            <a:cxn ang="T82">
                              <a:pos x="T24" y="T25"/>
                            </a:cxn>
                            <a:cxn ang="T83">
                              <a:pos x="T26" y="T27"/>
                            </a:cxn>
                            <a:cxn ang="T84">
                              <a:pos x="T28" y="T29"/>
                            </a:cxn>
                            <a:cxn ang="T85">
                              <a:pos x="T30" y="T31"/>
                            </a:cxn>
                            <a:cxn ang="T86">
                              <a:pos x="T32" y="T33"/>
                            </a:cxn>
                            <a:cxn ang="T87">
                              <a:pos x="T34" y="T35"/>
                            </a:cxn>
                            <a:cxn ang="T88">
                              <a:pos x="T36" y="T37"/>
                            </a:cxn>
                            <a:cxn ang="T89">
                              <a:pos x="T38" y="T39"/>
                            </a:cxn>
                            <a:cxn ang="T90">
                              <a:pos x="T40" y="T41"/>
                            </a:cxn>
                            <a:cxn ang="T91">
                              <a:pos x="T42" y="T43"/>
                            </a:cxn>
                            <a:cxn ang="T92">
                              <a:pos x="T44" y="T45"/>
                            </a:cxn>
                            <a:cxn ang="T93">
                              <a:pos x="T46" y="T47"/>
                            </a:cxn>
                            <a:cxn ang="T94">
                              <a:pos x="T48" y="T49"/>
                            </a:cxn>
                            <a:cxn ang="T95">
                              <a:pos x="T50" y="T51"/>
                            </a:cxn>
                            <a:cxn ang="T96">
                              <a:pos x="T52" y="T53"/>
                            </a:cxn>
                            <a:cxn ang="T97">
                              <a:pos x="T54" y="T55"/>
                            </a:cxn>
                            <a:cxn ang="T98">
                              <a:pos x="T56" y="T57"/>
                            </a:cxn>
                            <a:cxn ang="T99">
                              <a:pos x="T58" y="T59"/>
                            </a:cxn>
                            <a:cxn ang="T100">
                              <a:pos x="T60" y="T61"/>
                            </a:cxn>
                            <a:cxn ang="T101">
                              <a:pos x="T62" y="T63"/>
                            </a:cxn>
                            <a:cxn ang="T102">
                              <a:pos x="T64" y="T65"/>
                            </a:cxn>
                            <a:cxn ang="T103">
                              <a:pos x="T66" y="T67"/>
                            </a:cxn>
                            <a:cxn ang="T104">
                              <a:pos x="T68" y="T69"/>
                            </a:cxn>
                          </a:cxnLst>
                          <a:rect l="T105" t="T106" r="T107" b="T108"/>
                          <a:pathLst>
                            <a:path w="247" h="319">
                              <a:moveTo>
                                <a:pt x="123" y="0"/>
                              </a:moveTo>
                              <a:lnTo>
                                <a:pt x="98" y="2"/>
                              </a:lnTo>
                              <a:lnTo>
                                <a:pt x="76" y="3"/>
                              </a:lnTo>
                              <a:lnTo>
                                <a:pt x="55" y="7"/>
                              </a:lnTo>
                              <a:lnTo>
                                <a:pt x="36" y="12"/>
                              </a:lnTo>
                              <a:lnTo>
                                <a:pt x="21" y="18"/>
                              </a:lnTo>
                              <a:lnTo>
                                <a:pt x="11" y="24"/>
                              </a:lnTo>
                              <a:lnTo>
                                <a:pt x="2" y="32"/>
                              </a:lnTo>
                              <a:lnTo>
                                <a:pt x="0" y="40"/>
                              </a:lnTo>
                              <a:lnTo>
                                <a:pt x="0" y="278"/>
                              </a:lnTo>
                              <a:lnTo>
                                <a:pt x="2" y="287"/>
                              </a:lnTo>
                              <a:lnTo>
                                <a:pt x="11" y="295"/>
                              </a:lnTo>
                              <a:lnTo>
                                <a:pt x="21" y="301"/>
                              </a:lnTo>
                              <a:lnTo>
                                <a:pt x="36" y="307"/>
                              </a:lnTo>
                              <a:lnTo>
                                <a:pt x="55" y="312"/>
                              </a:lnTo>
                              <a:lnTo>
                                <a:pt x="76" y="315"/>
                              </a:lnTo>
                              <a:lnTo>
                                <a:pt x="98" y="319"/>
                              </a:lnTo>
                              <a:lnTo>
                                <a:pt x="123" y="319"/>
                              </a:lnTo>
                              <a:lnTo>
                                <a:pt x="149" y="319"/>
                              </a:lnTo>
                              <a:lnTo>
                                <a:pt x="171" y="315"/>
                              </a:lnTo>
                              <a:lnTo>
                                <a:pt x="192" y="312"/>
                              </a:lnTo>
                              <a:lnTo>
                                <a:pt x="211" y="307"/>
                              </a:lnTo>
                              <a:lnTo>
                                <a:pt x="226" y="301"/>
                              </a:lnTo>
                              <a:lnTo>
                                <a:pt x="236" y="295"/>
                              </a:lnTo>
                              <a:lnTo>
                                <a:pt x="245" y="287"/>
                              </a:lnTo>
                              <a:lnTo>
                                <a:pt x="247" y="278"/>
                              </a:lnTo>
                              <a:lnTo>
                                <a:pt x="247" y="40"/>
                              </a:lnTo>
                              <a:lnTo>
                                <a:pt x="245" y="32"/>
                              </a:lnTo>
                              <a:lnTo>
                                <a:pt x="236" y="24"/>
                              </a:lnTo>
                              <a:lnTo>
                                <a:pt x="226" y="18"/>
                              </a:lnTo>
                              <a:lnTo>
                                <a:pt x="211" y="12"/>
                              </a:lnTo>
                              <a:lnTo>
                                <a:pt x="192" y="7"/>
                              </a:lnTo>
                              <a:lnTo>
                                <a:pt x="171" y="3"/>
                              </a:lnTo>
                              <a:lnTo>
                                <a:pt x="149" y="2"/>
                              </a:lnTo>
                              <a:lnTo>
                                <a:pt x="123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25" name="Rectangle 6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26" name="Rectangle 6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27" name="Rectangle 6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28" name="Rectangle 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0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29" name="Rectangle 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0" name="Rectangle 6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1" name="Rectangle 6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2" name="Rectangle 6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3" name="Rectangle 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4" name="Rectangle 6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5" name="Rectangle 6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1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6" name="Rectangle 6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7" name="Rectangle 6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8" name="Rectangle 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39" name="Rectangle 6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0" name="Rectangle 6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1" name="Rectangle 6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2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2" name="Rectangle 6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3" name="Rectangle 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4" name="Rectangle 6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5" name="Rectangle 6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8B8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6" name="Rectangle 6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7B7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7" name="Rectangle 6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3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8" name="Rectangle 6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49" name="Rectangle 6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5B5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0" name="Rectangle 6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4B4B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1" name="Rectangle 6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3B3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2" name="Rectangle 6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3" name="Rectangle 6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4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4" name="Rectangle 6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1B1B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5" name="Rectangle 6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6" name="Rectangle 6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7" name="Rectangle 6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DAD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8" name="Rectangle 6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CAC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59" name="Rectangle 6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5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BABA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0" name="Rectangle 6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AAA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1" name="Rectangle 6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9A9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2" name="Rectangle 6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7A7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3" name="Rectangle 6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6A6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4" name="Rectangle 6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5A5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5" name="Rectangle 6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4A4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6" name="Rectangle 6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6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2A2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7" name="Rectangle 6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1A1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8" name="Rectangle 6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F9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69" name="Rectangle 6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E9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0" name="Rectangle 6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C9C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1" name="Rectangle 6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A9A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2" name="Rectangle 6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7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999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3" name="Rectangle 6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7979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4" name="Rectangle 6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6969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5" name="Rectangle 6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4949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6" name="Rectangle 6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3939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7" name="Rectangle 6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1919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8" name="Rectangle 6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8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0909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79" name="Rectangle 6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E8E8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0" name="Rectangle 6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C8C8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1" name="Rectangle 6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A8A8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2" name="Rectangle 6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8888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3" name="Rectangle 6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7878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4" name="Rectangle 6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49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5858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5" name="Rectangle 6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4848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6" name="Rectangle 6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2828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7" name="Rectangle 6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0808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8" name="Rectangle 6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F7F7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89" name="Rectangle 6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D7D7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0" name="Rectangle 6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B7B7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1" name="Rectangle 6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0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A7A7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2" name="Rectangle 6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8787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3" name="Rectangle 6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6767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4" name="Rectangle 6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5757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5" name="Rectangle 6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3737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6" name="Rectangle 6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2727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7" name="Rectangle 6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1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1717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8" name="Rectangle 6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F6F6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299" name="Rectangle 6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E6E6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0" name="Rectangle 6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C6C6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1" name="Rectangle 6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B6B6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2" name="Rectangle 6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A6A6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3" name="Rectangle 6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2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9696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4" name="Rectangle 6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7676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5" name="Rectangle 6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6666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6" name="Rectangle 6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5656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7" name="Rectangle 6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4646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8" name="Rectangle 6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3636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09" name="Rectangle 6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3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2626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0" name="Rectangle 6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1616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1" name="Rectangle 7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0606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2" name="Rectangle 7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F5F5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3" name="Rectangle 7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F5F5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4" name="Rectangle 7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E5E5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5" name="Rectangle 7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4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6" name="Rectangle 7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7" name="Rectangle 7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C5C5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8" name="Rectangle 7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19" name="Rectangle 7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0" name="Rectangle 7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1" name="Rectangle 7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2" name="Rectangle 7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5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3" name="Rectangle 7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4" name="Rectangle 7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5" name="Rectangle 7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6" name="Rectangle 7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7" name="Rectangle 7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9595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8" name="Rectangle 7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6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29" name="Rectangle 7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A5A5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0" name="Rectangle 7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1" name="Rectangle 7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B5B5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2" name="Rectangle 7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C5C5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3" name="Rectangle 7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4" name="Rectangle 7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7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D5D5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5" name="Rectangle 7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5E5E5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6" name="Rectangle 7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5F5F5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7" name="Rectangle 7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0606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8" name="Rectangle 7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0606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39" name="Rectangle 7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1616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0" name="Rectangle 7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8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2626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1" name="Rectangle 7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3636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2" name="Rectangle 7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4646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3" name="Rectangle 7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5656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4" name="Rectangle 7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6666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5" name="Rectangle 7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7676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6" name="Rectangle 7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9696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7" name="Rectangle 7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59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A6A6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8" name="Rectangle 7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B6B6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49" name="Rectangle 7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6C6C6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0" name="Rectangle 7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E6E6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1" name="Rectangle 7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6F6F6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2" name="Rectangle 7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1717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3" name="Rectangle 7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0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2727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4" name="Rectangle 7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3737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5" name="Rectangle 7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5757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6" name="Rectangle 7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6767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7" name="Rectangle 7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8787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8" name="Rectangle 7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A7A7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59" name="Rectangle 7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1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7B7B7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0" name="Rectangle 7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D7D7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1" name="Rectangle 7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7F7F7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2" name="Rectangle 7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1818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3" name="Rectangle 7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2828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4" name="Rectangle 7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4848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5" name="Rectangle 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2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5858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6" name="Rectangle 7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7878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367" name="Rectangle 7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8888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84" name="Rectangle 7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A8A8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85" name="Rectangle 7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8C8C8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86" name="Rectangle 7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8E8E8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87" name="Rectangle 7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3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0909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88" name="Rectangle 7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1919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89" name="Rectangle 7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3939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0" name="Rectangle 7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4949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1" name="Rectangle 7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6969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2" name="Rectangle 7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7979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3" name="Rectangle 7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999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4" name="Rectangle 7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4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A9A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5" name="Rectangle 7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C9C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6" name="Rectangle 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9E9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7" name="Rectangle 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9F9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8" name="Rectangle 7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1A1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199" name="Rectangle 7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2A2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0" name="Rectangle 7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5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4A4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1" name="Rectangle 7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5A5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2" name="Rectangle 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6A6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3" name="Rectangle 7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8A8A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4" name="Rectangle 7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9A9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5" name="Rectangle 7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AAA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6" name="Rectangle 7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6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BABA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7" name="Rectangle 7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CAC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8" name="Rectangle 7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2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ADAD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09" name="Rectangle 7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0" name="Rectangle 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AFAF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1" name="Rectangle 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1B1B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2" name="Rectangle 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7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3" name="Rectangle 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2B2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4" name="Rectangle 7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3B3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5" name="Rectangle 7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3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4B4B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6" name="Rectangle 7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5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5B5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7" name="Rectangle 7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8" name="Rectangle 7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8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6B6B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19" name="Rectangle 7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0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7B7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0" name="Rectangle 7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1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8B8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1" name="Rectangle 7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3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2" name="Rectangle 7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9B9B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3" name="Rectangle 7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6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4" name="Rectangle 7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8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ABA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5" name="Rectangle 7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699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6" name="Rectangle 7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1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BBBB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7" name="Rectangle 8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8" name="Rectangle 8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4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29" name="Rectangle 8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6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CB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0" name="Rectangle 8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7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1" name="Rectangle 8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09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DB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2" name="Rectangle 8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3" name="Rectangle 8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2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4" name="Rectangle 8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4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5" name="Rectangle 8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5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EBEB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6" name="Rectangle 8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7"/>
                          <a:ext cx="250" cy="1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7" name="Rectangle 8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18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238" name="Rectangle 8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258" y="3720"/>
                          <a:ext cx="250" cy="2"/>
                        </a:xfrm>
                        <a:prstGeom prst="rect">
                          <a:avLst/>
                        </a:prstGeom>
                        <a:solidFill>
                          <a:srgbClr val="BFBF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8221" name="Rectangle 8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58" y="3722"/>
                        <a:ext cx="250" cy="1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222" name="Rectangle 8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58" y="3723"/>
                        <a:ext cx="250" cy="2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8216" name="Freeform 814"/>
                    <p:cNvSpPr>
                      <a:spLocks/>
                    </p:cNvSpPr>
                    <p:nvPr/>
                  </p:nvSpPr>
                  <p:spPr bwMode="auto">
                    <a:xfrm>
                      <a:off x="4258" y="3403"/>
                      <a:ext cx="247" cy="79"/>
                    </a:xfrm>
                    <a:custGeom>
                      <a:avLst/>
                      <a:gdLst>
                        <a:gd name="T0" fmla="*/ 0 w 247"/>
                        <a:gd name="T1" fmla="*/ 40 h 79"/>
                        <a:gd name="T2" fmla="*/ 2 w 247"/>
                        <a:gd name="T3" fmla="*/ 49 h 79"/>
                        <a:gd name="T4" fmla="*/ 11 w 247"/>
                        <a:gd name="T5" fmla="*/ 55 h 79"/>
                        <a:gd name="T6" fmla="*/ 21 w 247"/>
                        <a:gd name="T7" fmla="*/ 61 h 79"/>
                        <a:gd name="T8" fmla="*/ 36 w 247"/>
                        <a:gd name="T9" fmla="*/ 68 h 79"/>
                        <a:gd name="T10" fmla="*/ 55 w 247"/>
                        <a:gd name="T11" fmla="*/ 73 h 79"/>
                        <a:gd name="T12" fmla="*/ 76 w 247"/>
                        <a:gd name="T13" fmla="*/ 76 h 79"/>
                        <a:gd name="T14" fmla="*/ 98 w 247"/>
                        <a:gd name="T15" fmla="*/ 79 h 79"/>
                        <a:gd name="T16" fmla="*/ 123 w 247"/>
                        <a:gd name="T17" fmla="*/ 79 h 79"/>
                        <a:gd name="T18" fmla="*/ 149 w 247"/>
                        <a:gd name="T19" fmla="*/ 79 h 79"/>
                        <a:gd name="T20" fmla="*/ 171 w 247"/>
                        <a:gd name="T21" fmla="*/ 76 h 79"/>
                        <a:gd name="T22" fmla="*/ 192 w 247"/>
                        <a:gd name="T23" fmla="*/ 73 h 79"/>
                        <a:gd name="T24" fmla="*/ 211 w 247"/>
                        <a:gd name="T25" fmla="*/ 68 h 79"/>
                        <a:gd name="T26" fmla="*/ 226 w 247"/>
                        <a:gd name="T27" fmla="*/ 61 h 79"/>
                        <a:gd name="T28" fmla="*/ 236 w 247"/>
                        <a:gd name="T29" fmla="*/ 55 h 79"/>
                        <a:gd name="T30" fmla="*/ 245 w 247"/>
                        <a:gd name="T31" fmla="*/ 49 h 79"/>
                        <a:gd name="T32" fmla="*/ 247 w 247"/>
                        <a:gd name="T33" fmla="*/ 40 h 79"/>
                        <a:gd name="T34" fmla="*/ 245 w 247"/>
                        <a:gd name="T35" fmla="*/ 32 h 79"/>
                        <a:gd name="T36" fmla="*/ 236 w 247"/>
                        <a:gd name="T37" fmla="*/ 24 h 79"/>
                        <a:gd name="T38" fmla="*/ 226 w 247"/>
                        <a:gd name="T39" fmla="*/ 18 h 79"/>
                        <a:gd name="T40" fmla="*/ 211 w 247"/>
                        <a:gd name="T41" fmla="*/ 12 h 79"/>
                        <a:gd name="T42" fmla="*/ 192 w 247"/>
                        <a:gd name="T43" fmla="*/ 7 h 79"/>
                        <a:gd name="T44" fmla="*/ 171 w 247"/>
                        <a:gd name="T45" fmla="*/ 3 h 79"/>
                        <a:gd name="T46" fmla="*/ 149 w 247"/>
                        <a:gd name="T47" fmla="*/ 2 h 79"/>
                        <a:gd name="T48" fmla="*/ 123 w 247"/>
                        <a:gd name="T49" fmla="*/ 0 h 79"/>
                        <a:gd name="T50" fmla="*/ 98 w 247"/>
                        <a:gd name="T51" fmla="*/ 2 h 79"/>
                        <a:gd name="T52" fmla="*/ 76 w 247"/>
                        <a:gd name="T53" fmla="*/ 3 h 79"/>
                        <a:gd name="T54" fmla="*/ 55 w 247"/>
                        <a:gd name="T55" fmla="*/ 7 h 79"/>
                        <a:gd name="T56" fmla="*/ 36 w 247"/>
                        <a:gd name="T57" fmla="*/ 12 h 79"/>
                        <a:gd name="T58" fmla="*/ 21 w 247"/>
                        <a:gd name="T59" fmla="*/ 18 h 79"/>
                        <a:gd name="T60" fmla="*/ 11 w 247"/>
                        <a:gd name="T61" fmla="*/ 24 h 79"/>
                        <a:gd name="T62" fmla="*/ 2 w 247"/>
                        <a:gd name="T63" fmla="*/ 32 h 79"/>
                        <a:gd name="T64" fmla="*/ 0 w 247"/>
                        <a:gd name="T65" fmla="*/ 40 h 7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247"/>
                        <a:gd name="T100" fmla="*/ 0 h 79"/>
                        <a:gd name="T101" fmla="*/ 247 w 247"/>
                        <a:gd name="T102" fmla="*/ 79 h 7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247" h="79">
                          <a:moveTo>
                            <a:pt x="0" y="40"/>
                          </a:moveTo>
                          <a:lnTo>
                            <a:pt x="2" y="49"/>
                          </a:lnTo>
                          <a:lnTo>
                            <a:pt x="11" y="55"/>
                          </a:lnTo>
                          <a:lnTo>
                            <a:pt x="21" y="61"/>
                          </a:lnTo>
                          <a:lnTo>
                            <a:pt x="36" y="68"/>
                          </a:lnTo>
                          <a:lnTo>
                            <a:pt x="55" y="73"/>
                          </a:lnTo>
                          <a:lnTo>
                            <a:pt x="76" y="76"/>
                          </a:lnTo>
                          <a:lnTo>
                            <a:pt x="98" y="79"/>
                          </a:lnTo>
                          <a:lnTo>
                            <a:pt x="123" y="79"/>
                          </a:lnTo>
                          <a:lnTo>
                            <a:pt x="149" y="79"/>
                          </a:lnTo>
                          <a:lnTo>
                            <a:pt x="171" y="76"/>
                          </a:lnTo>
                          <a:lnTo>
                            <a:pt x="192" y="73"/>
                          </a:lnTo>
                          <a:lnTo>
                            <a:pt x="211" y="68"/>
                          </a:lnTo>
                          <a:lnTo>
                            <a:pt x="226" y="61"/>
                          </a:lnTo>
                          <a:lnTo>
                            <a:pt x="236" y="55"/>
                          </a:lnTo>
                          <a:lnTo>
                            <a:pt x="245" y="49"/>
                          </a:lnTo>
                          <a:lnTo>
                            <a:pt x="247" y="40"/>
                          </a:lnTo>
                          <a:lnTo>
                            <a:pt x="245" y="32"/>
                          </a:lnTo>
                          <a:lnTo>
                            <a:pt x="236" y="24"/>
                          </a:lnTo>
                          <a:lnTo>
                            <a:pt x="226" y="18"/>
                          </a:lnTo>
                          <a:lnTo>
                            <a:pt x="211" y="12"/>
                          </a:lnTo>
                          <a:lnTo>
                            <a:pt x="192" y="7"/>
                          </a:lnTo>
                          <a:lnTo>
                            <a:pt x="171" y="3"/>
                          </a:lnTo>
                          <a:lnTo>
                            <a:pt x="149" y="2"/>
                          </a:lnTo>
                          <a:lnTo>
                            <a:pt x="123" y="0"/>
                          </a:lnTo>
                          <a:lnTo>
                            <a:pt x="98" y="2"/>
                          </a:lnTo>
                          <a:lnTo>
                            <a:pt x="76" y="3"/>
                          </a:lnTo>
                          <a:lnTo>
                            <a:pt x="55" y="7"/>
                          </a:lnTo>
                          <a:lnTo>
                            <a:pt x="36" y="12"/>
                          </a:lnTo>
                          <a:lnTo>
                            <a:pt x="21" y="18"/>
                          </a:lnTo>
                          <a:lnTo>
                            <a:pt x="11" y="24"/>
                          </a:lnTo>
                          <a:lnTo>
                            <a:pt x="2" y="32"/>
                          </a:lnTo>
                          <a:lnTo>
                            <a:pt x="0" y="40"/>
                          </a:lnTo>
                          <a:close/>
                        </a:path>
                      </a:pathLst>
                    </a:custGeom>
                    <a:solidFill>
                      <a:srgbClr val="CDCDC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7" name="Freeform 815"/>
                    <p:cNvSpPr>
                      <a:spLocks/>
                    </p:cNvSpPr>
                    <p:nvPr/>
                  </p:nvSpPr>
                  <p:spPr bwMode="auto">
                    <a:xfrm>
                      <a:off x="4258" y="3403"/>
                      <a:ext cx="247" cy="319"/>
                    </a:xfrm>
                    <a:custGeom>
                      <a:avLst/>
                      <a:gdLst>
                        <a:gd name="T0" fmla="*/ 123 w 247"/>
                        <a:gd name="T1" fmla="*/ 0 h 319"/>
                        <a:gd name="T2" fmla="*/ 98 w 247"/>
                        <a:gd name="T3" fmla="*/ 2 h 319"/>
                        <a:gd name="T4" fmla="*/ 76 w 247"/>
                        <a:gd name="T5" fmla="*/ 3 h 319"/>
                        <a:gd name="T6" fmla="*/ 55 w 247"/>
                        <a:gd name="T7" fmla="*/ 7 h 319"/>
                        <a:gd name="T8" fmla="*/ 36 w 247"/>
                        <a:gd name="T9" fmla="*/ 12 h 319"/>
                        <a:gd name="T10" fmla="*/ 21 w 247"/>
                        <a:gd name="T11" fmla="*/ 18 h 319"/>
                        <a:gd name="T12" fmla="*/ 11 w 247"/>
                        <a:gd name="T13" fmla="*/ 24 h 319"/>
                        <a:gd name="T14" fmla="*/ 2 w 247"/>
                        <a:gd name="T15" fmla="*/ 32 h 319"/>
                        <a:gd name="T16" fmla="*/ 0 w 247"/>
                        <a:gd name="T17" fmla="*/ 40 h 319"/>
                        <a:gd name="T18" fmla="*/ 0 w 247"/>
                        <a:gd name="T19" fmla="*/ 278 h 319"/>
                        <a:gd name="T20" fmla="*/ 2 w 247"/>
                        <a:gd name="T21" fmla="*/ 287 h 319"/>
                        <a:gd name="T22" fmla="*/ 11 w 247"/>
                        <a:gd name="T23" fmla="*/ 295 h 319"/>
                        <a:gd name="T24" fmla="*/ 21 w 247"/>
                        <a:gd name="T25" fmla="*/ 301 h 319"/>
                        <a:gd name="T26" fmla="*/ 36 w 247"/>
                        <a:gd name="T27" fmla="*/ 307 h 319"/>
                        <a:gd name="T28" fmla="*/ 55 w 247"/>
                        <a:gd name="T29" fmla="*/ 312 h 319"/>
                        <a:gd name="T30" fmla="*/ 76 w 247"/>
                        <a:gd name="T31" fmla="*/ 315 h 319"/>
                        <a:gd name="T32" fmla="*/ 98 w 247"/>
                        <a:gd name="T33" fmla="*/ 319 h 319"/>
                        <a:gd name="T34" fmla="*/ 123 w 247"/>
                        <a:gd name="T35" fmla="*/ 319 h 319"/>
                        <a:gd name="T36" fmla="*/ 149 w 247"/>
                        <a:gd name="T37" fmla="*/ 319 h 319"/>
                        <a:gd name="T38" fmla="*/ 171 w 247"/>
                        <a:gd name="T39" fmla="*/ 315 h 319"/>
                        <a:gd name="T40" fmla="*/ 192 w 247"/>
                        <a:gd name="T41" fmla="*/ 312 h 319"/>
                        <a:gd name="T42" fmla="*/ 211 w 247"/>
                        <a:gd name="T43" fmla="*/ 307 h 319"/>
                        <a:gd name="T44" fmla="*/ 226 w 247"/>
                        <a:gd name="T45" fmla="*/ 301 h 319"/>
                        <a:gd name="T46" fmla="*/ 236 w 247"/>
                        <a:gd name="T47" fmla="*/ 295 h 319"/>
                        <a:gd name="T48" fmla="*/ 245 w 247"/>
                        <a:gd name="T49" fmla="*/ 287 h 319"/>
                        <a:gd name="T50" fmla="*/ 247 w 247"/>
                        <a:gd name="T51" fmla="*/ 278 h 319"/>
                        <a:gd name="T52" fmla="*/ 247 w 247"/>
                        <a:gd name="T53" fmla="*/ 40 h 319"/>
                        <a:gd name="T54" fmla="*/ 245 w 247"/>
                        <a:gd name="T55" fmla="*/ 32 h 319"/>
                        <a:gd name="T56" fmla="*/ 236 w 247"/>
                        <a:gd name="T57" fmla="*/ 24 h 319"/>
                        <a:gd name="T58" fmla="*/ 226 w 247"/>
                        <a:gd name="T59" fmla="*/ 18 h 319"/>
                        <a:gd name="T60" fmla="*/ 211 w 247"/>
                        <a:gd name="T61" fmla="*/ 12 h 319"/>
                        <a:gd name="T62" fmla="*/ 192 w 247"/>
                        <a:gd name="T63" fmla="*/ 7 h 319"/>
                        <a:gd name="T64" fmla="*/ 171 w 247"/>
                        <a:gd name="T65" fmla="*/ 3 h 319"/>
                        <a:gd name="T66" fmla="*/ 149 w 247"/>
                        <a:gd name="T67" fmla="*/ 2 h 319"/>
                        <a:gd name="T68" fmla="*/ 123 w 247"/>
                        <a:gd name="T69" fmla="*/ 0 h 319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247"/>
                        <a:gd name="T106" fmla="*/ 0 h 319"/>
                        <a:gd name="T107" fmla="*/ 247 w 247"/>
                        <a:gd name="T108" fmla="*/ 319 h 319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247" h="319">
                          <a:moveTo>
                            <a:pt x="123" y="0"/>
                          </a:moveTo>
                          <a:lnTo>
                            <a:pt x="98" y="2"/>
                          </a:lnTo>
                          <a:lnTo>
                            <a:pt x="76" y="3"/>
                          </a:lnTo>
                          <a:lnTo>
                            <a:pt x="55" y="7"/>
                          </a:lnTo>
                          <a:lnTo>
                            <a:pt x="36" y="12"/>
                          </a:lnTo>
                          <a:lnTo>
                            <a:pt x="21" y="18"/>
                          </a:lnTo>
                          <a:lnTo>
                            <a:pt x="11" y="24"/>
                          </a:lnTo>
                          <a:lnTo>
                            <a:pt x="2" y="32"/>
                          </a:lnTo>
                          <a:lnTo>
                            <a:pt x="0" y="40"/>
                          </a:lnTo>
                          <a:lnTo>
                            <a:pt x="0" y="278"/>
                          </a:lnTo>
                          <a:lnTo>
                            <a:pt x="2" y="287"/>
                          </a:lnTo>
                          <a:lnTo>
                            <a:pt x="11" y="295"/>
                          </a:lnTo>
                          <a:lnTo>
                            <a:pt x="21" y="301"/>
                          </a:lnTo>
                          <a:lnTo>
                            <a:pt x="36" y="307"/>
                          </a:lnTo>
                          <a:lnTo>
                            <a:pt x="55" y="312"/>
                          </a:lnTo>
                          <a:lnTo>
                            <a:pt x="76" y="315"/>
                          </a:lnTo>
                          <a:lnTo>
                            <a:pt x="98" y="319"/>
                          </a:lnTo>
                          <a:lnTo>
                            <a:pt x="123" y="319"/>
                          </a:lnTo>
                          <a:lnTo>
                            <a:pt x="149" y="319"/>
                          </a:lnTo>
                          <a:lnTo>
                            <a:pt x="171" y="315"/>
                          </a:lnTo>
                          <a:lnTo>
                            <a:pt x="192" y="312"/>
                          </a:lnTo>
                          <a:lnTo>
                            <a:pt x="211" y="307"/>
                          </a:lnTo>
                          <a:lnTo>
                            <a:pt x="226" y="301"/>
                          </a:lnTo>
                          <a:lnTo>
                            <a:pt x="236" y="295"/>
                          </a:lnTo>
                          <a:lnTo>
                            <a:pt x="245" y="287"/>
                          </a:lnTo>
                          <a:lnTo>
                            <a:pt x="247" y="278"/>
                          </a:lnTo>
                          <a:lnTo>
                            <a:pt x="247" y="40"/>
                          </a:lnTo>
                          <a:lnTo>
                            <a:pt x="245" y="32"/>
                          </a:lnTo>
                          <a:lnTo>
                            <a:pt x="236" y="24"/>
                          </a:lnTo>
                          <a:lnTo>
                            <a:pt x="226" y="18"/>
                          </a:lnTo>
                          <a:lnTo>
                            <a:pt x="211" y="12"/>
                          </a:lnTo>
                          <a:lnTo>
                            <a:pt x="192" y="7"/>
                          </a:lnTo>
                          <a:lnTo>
                            <a:pt x="171" y="3"/>
                          </a:lnTo>
                          <a:lnTo>
                            <a:pt x="149" y="2"/>
                          </a:lnTo>
                          <a:lnTo>
                            <a:pt x="123" y="0"/>
                          </a:lnTo>
                          <a:close/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218" name="Freeform 816"/>
                    <p:cNvSpPr>
                      <a:spLocks/>
                    </p:cNvSpPr>
                    <p:nvPr/>
                  </p:nvSpPr>
                  <p:spPr bwMode="auto">
                    <a:xfrm>
                      <a:off x="4258" y="3443"/>
                      <a:ext cx="247" cy="39"/>
                    </a:xfrm>
                    <a:custGeom>
                      <a:avLst/>
                      <a:gdLst>
                        <a:gd name="T0" fmla="*/ 0 w 247"/>
                        <a:gd name="T1" fmla="*/ 0 h 39"/>
                        <a:gd name="T2" fmla="*/ 2 w 247"/>
                        <a:gd name="T3" fmla="*/ 9 h 39"/>
                        <a:gd name="T4" fmla="*/ 11 w 247"/>
                        <a:gd name="T5" fmla="*/ 15 h 39"/>
                        <a:gd name="T6" fmla="*/ 21 w 247"/>
                        <a:gd name="T7" fmla="*/ 21 h 39"/>
                        <a:gd name="T8" fmla="*/ 36 w 247"/>
                        <a:gd name="T9" fmla="*/ 28 h 39"/>
                        <a:gd name="T10" fmla="*/ 55 w 247"/>
                        <a:gd name="T11" fmla="*/ 33 h 39"/>
                        <a:gd name="T12" fmla="*/ 76 w 247"/>
                        <a:gd name="T13" fmla="*/ 36 h 39"/>
                        <a:gd name="T14" fmla="*/ 98 w 247"/>
                        <a:gd name="T15" fmla="*/ 39 h 39"/>
                        <a:gd name="T16" fmla="*/ 123 w 247"/>
                        <a:gd name="T17" fmla="*/ 39 h 39"/>
                        <a:gd name="T18" fmla="*/ 149 w 247"/>
                        <a:gd name="T19" fmla="*/ 39 h 39"/>
                        <a:gd name="T20" fmla="*/ 171 w 247"/>
                        <a:gd name="T21" fmla="*/ 36 h 39"/>
                        <a:gd name="T22" fmla="*/ 192 w 247"/>
                        <a:gd name="T23" fmla="*/ 33 h 39"/>
                        <a:gd name="T24" fmla="*/ 211 w 247"/>
                        <a:gd name="T25" fmla="*/ 28 h 39"/>
                        <a:gd name="T26" fmla="*/ 226 w 247"/>
                        <a:gd name="T27" fmla="*/ 21 h 39"/>
                        <a:gd name="T28" fmla="*/ 236 w 247"/>
                        <a:gd name="T29" fmla="*/ 15 h 39"/>
                        <a:gd name="T30" fmla="*/ 245 w 247"/>
                        <a:gd name="T31" fmla="*/ 9 h 39"/>
                        <a:gd name="T32" fmla="*/ 247 w 247"/>
                        <a:gd name="T33" fmla="*/ 0 h 3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247"/>
                        <a:gd name="T52" fmla="*/ 0 h 39"/>
                        <a:gd name="T53" fmla="*/ 247 w 247"/>
                        <a:gd name="T54" fmla="*/ 39 h 3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247" h="39">
                          <a:moveTo>
                            <a:pt x="0" y="0"/>
                          </a:moveTo>
                          <a:lnTo>
                            <a:pt x="2" y="9"/>
                          </a:lnTo>
                          <a:lnTo>
                            <a:pt x="11" y="15"/>
                          </a:lnTo>
                          <a:lnTo>
                            <a:pt x="21" y="21"/>
                          </a:lnTo>
                          <a:lnTo>
                            <a:pt x="36" y="28"/>
                          </a:lnTo>
                          <a:lnTo>
                            <a:pt x="55" y="33"/>
                          </a:lnTo>
                          <a:lnTo>
                            <a:pt x="76" y="36"/>
                          </a:lnTo>
                          <a:lnTo>
                            <a:pt x="98" y="39"/>
                          </a:lnTo>
                          <a:lnTo>
                            <a:pt x="123" y="39"/>
                          </a:lnTo>
                          <a:lnTo>
                            <a:pt x="149" y="39"/>
                          </a:lnTo>
                          <a:lnTo>
                            <a:pt x="171" y="36"/>
                          </a:lnTo>
                          <a:lnTo>
                            <a:pt x="192" y="33"/>
                          </a:lnTo>
                          <a:lnTo>
                            <a:pt x="211" y="28"/>
                          </a:lnTo>
                          <a:lnTo>
                            <a:pt x="226" y="21"/>
                          </a:lnTo>
                          <a:lnTo>
                            <a:pt x="236" y="15"/>
                          </a:lnTo>
                          <a:lnTo>
                            <a:pt x="245" y="9"/>
                          </a:lnTo>
                          <a:lnTo>
                            <a:pt x="247" y="0"/>
                          </a:lnTo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cxnSp>
                <p:nvCxnSpPr>
                  <p:cNvPr id="58210" name="AutoShape 817"/>
                  <p:cNvCxnSpPr>
                    <a:cxnSpLocks noChangeShapeType="1"/>
                    <a:stCxn id="93452" idx="2"/>
                    <a:endCxn id="58353" idx="1"/>
                  </p:cNvCxnSpPr>
                  <p:nvPr/>
                </p:nvCxnSpPr>
                <p:spPr bwMode="auto">
                  <a:xfrm rot="16200000" flipH="1">
                    <a:off x="4263" y="3691"/>
                    <a:ext cx="338" cy="370"/>
                  </a:xfrm>
                  <a:prstGeom prst="bentConnector2">
                    <a:avLst/>
                  </a:prstGeom>
                  <a:noFill/>
                  <a:ln w="38100" cap="sq">
                    <a:solidFill>
                      <a:srgbClr val="FF220A"/>
                    </a:solidFill>
                    <a:miter lim="800000"/>
                    <a:headEnd/>
                    <a:tailEnd type="triangle" w="med" len="med"/>
                  </a:ln>
                </p:spPr>
              </p:cxnSp>
              <p:sp>
                <p:nvSpPr>
                  <p:cNvPr id="58211" name="Text Box 8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0" y="2899"/>
                    <a:ext cx="451" cy="174"/>
                  </a:xfrm>
                  <a:prstGeom prst="rect">
                    <a:avLst/>
                  </a:prstGeom>
                  <a:noFill/>
                  <a:ln w="28575" cap="sq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kumimoji="1" lang="en-US" sz="1200" b="1">
                        <a:solidFill>
                          <a:srgbClr val="02016B"/>
                        </a:solidFill>
                        <a:latin typeface="Comic Sans MS" pitchFamily="43" charset="0"/>
                      </a:rPr>
                      <a:t>~ sec</a:t>
                    </a:r>
                  </a:p>
                </p:txBody>
              </p:sp>
              <p:cxnSp>
                <p:nvCxnSpPr>
                  <p:cNvPr id="58212" name="AutoShape 819"/>
                  <p:cNvCxnSpPr>
                    <a:cxnSpLocks noChangeShapeType="1"/>
                    <a:stCxn id="93528" idx="2"/>
                    <a:endCxn id="93454" idx="0"/>
                  </p:cNvCxnSpPr>
                  <p:nvPr/>
                </p:nvCxnSpPr>
                <p:spPr bwMode="auto">
                  <a:xfrm rot="5400000">
                    <a:off x="4165" y="3538"/>
                    <a:ext cx="116" cy="6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28575" cap="sq">
                    <a:solidFill>
                      <a:srgbClr val="FF220A"/>
                    </a:solidFill>
                    <a:miter lim="800000"/>
                    <a:headEnd/>
                    <a:tailEnd type="triangle" w="med" len="med"/>
                  </a:ln>
                </p:spPr>
              </p:cxnSp>
              <p:sp>
                <p:nvSpPr>
                  <p:cNvPr id="58213" name="Text Box 820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046" y="3023"/>
                    <a:ext cx="436" cy="190"/>
                  </a:xfrm>
                  <a:prstGeom prst="rect">
                    <a:avLst/>
                  </a:prstGeom>
                  <a:noFill/>
                  <a:ln w="28575" cap="sq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kumimoji="1" lang="en-US" sz="1000" b="1">
                        <a:solidFill>
                          <a:srgbClr val="FF000C"/>
                        </a:solidFill>
                        <a:latin typeface="Comic Sans MS" pitchFamily="43" charset="0"/>
                      </a:rPr>
                      <a:t>~4 GB/s</a:t>
                    </a:r>
                  </a:p>
                </p:txBody>
              </p:sp>
              <p:sp>
                <p:nvSpPr>
                  <p:cNvPr id="58214" name="Text Box 8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64" y="3440"/>
                    <a:ext cx="1015" cy="155"/>
                  </a:xfrm>
                  <a:prstGeom prst="rect">
                    <a:avLst/>
                  </a:prstGeom>
                  <a:noFill/>
                  <a:ln w="28575" cap="sq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kumimoji="1" lang="en-US" sz="1000" b="1">
                        <a:solidFill>
                          <a:srgbClr val="FF000C"/>
                        </a:solidFill>
                        <a:latin typeface="Comic Sans MS" pitchFamily="43" charset="0"/>
                      </a:rPr>
                      <a:t>EFacc = ~0.2 kHz</a:t>
                    </a:r>
                  </a:p>
                </p:txBody>
              </p:sp>
            </p:grpSp>
          </p:grpSp>
          <p:sp>
            <p:nvSpPr>
              <p:cNvPr id="57366" name="Text Box 822"/>
              <p:cNvSpPr txBox="1">
                <a:spLocks noChangeArrowheads="1"/>
              </p:cNvSpPr>
              <p:nvPr/>
            </p:nvSpPr>
            <p:spPr bwMode="auto">
              <a:xfrm>
                <a:off x="1080" y="409"/>
                <a:ext cx="715" cy="233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800" b="1" u="sng">
                    <a:solidFill>
                      <a:srgbClr val="060275"/>
                    </a:solidFill>
                    <a:latin typeface="Comic Sans MS" pitchFamily="43" charset="0"/>
                  </a:rPr>
                  <a:t>Trigger</a:t>
                </a:r>
                <a:endParaRPr kumimoji="1" lang="en-US" sz="2400" b="1" u="sng">
                  <a:solidFill>
                    <a:srgbClr val="060275"/>
                  </a:solidFill>
                  <a:latin typeface="Comic Sans MS" pitchFamily="43" charset="0"/>
                </a:endParaRPr>
              </a:p>
            </p:txBody>
          </p:sp>
          <p:sp>
            <p:nvSpPr>
              <p:cNvPr id="57367" name="Text Box 823"/>
              <p:cNvSpPr txBox="1">
                <a:spLocks noChangeArrowheads="1"/>
              </p:cNvSpPr>
              <p:nvPr/>
            </p:nvSpPr>
            <p:spPr bwMode="auto">
              <a:xfrm>
                <a:off x="4285" y="409"/>
                <a:ext cx="514" cy="233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800" b="1" u="sng">
                    <a:solidFill>
                      <a:srgbClr val="060275"/>
                    </a:solidFill>
                    <a:latin typeface="Comic Sans MS" pitchFamily="43" charset="0"/>
                  </a:rPr>
                  <a:t>DAQ</a:t>
                </a:r>
              </a:p>
            </p:txBody>
          </p:sp>
          <p:grpSp>
            <p:nvGrpSpPr>
              <p:cNvPr id="1292097" name="Group 824"/>
              <p:cNvGrpSpPr>
                <a:grpSpLocks/>
              </p:cNvGrpSpPr>
              <p:nvPr/>
            </p:nvGrpSpPr>
            <p:grpSpPr bwMode="auto">
              <a:xfrm>
                <a:off x="430" y="2084"/>
                <a:ext cx="859" cy="590"/>
                <a:chOff x="464" y="2084"/>
                <a:chExt cx="930" cy="590"/>
              </a:xfrm>
            </p:grpSpPr>
            <p:sp>
              <p:nvSpPr>
                <p:cNvPr id="58199" name="Text Box 825"/>
                <p:cNvSpPr txBox="1">
                  <a:spLocks noChangeArrowheads="1"/>
                </p:cNvSpPr>
                <p:nvPr/>
              </p:nvSpPr>
              <p:spPr bwMode="auto">
                <a:xfrm>
                  <a:off x="464" y="2084"/>
                  <a:ext cx="929" cy="291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RoI Builder</a:t>
                  </a:r>
                </a:p>
                <a:p>
                  <a:pPr algn="r"/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L2 Supervisor</a:t>
                  </a:r>
                </a:p>
              </p:txBody>
            </p:sp>
            <p:sp>
              <p:nvSpPr>
                <p:cNvPr id="58200" name="Text Box 826"/>
                <p:cNvSpPr txBox="1">
                  <a:spLocks noChangeArrowheads="1"/>
                </p:cNvSpPr>
                <p:nvPr/>
              </p:nvSpPr>
              <p:spPr bwMode="auto">
                <a:xfrm>
                  <a:off x="530" y="2383"/>
                  <a:ext cx="864" cy="291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L2 N/work</a:t>
                  </a:r>
                </a:p>
                <a:p>
                  <a:pPr algn="r"/>
                  <a:r>
                    <a:rPr kumimoji="1" lang="en-US" sz="1200" b="1">
                      <a:solidFill>
                        <a:srgbClr val="4B4B4B"/>
                      </a:solidFill>
                      <a:latin typeface="Comic Sans MS" pitchFamily="43" charset="0"/>
                    </a:rPr>
                    <a:t>L2 Proc Unit</a:t>
                  </a:r>
                  <a:endParaRPr kumimoji="1" lang="en-US" sz="1200" b="1" u="sng">
                    <a:solidFill>
                      <a:srgbClr val="060275"/>
                    </a:solidFill>
                    <a:latin typeface="Comic Sans MS" pitchFamily="43" charset="0"/>
                  </a:endParaRPr>
                </a:p>
              </p:txBody>
            </p:sp>
          </p:grpSp>
          <p:grpSp>
            <p:nvGrpSpPr>
              <p:cNvPr id="1292098" name="Group 827"/>
              <p:cNvGrpSpPr>
                <a:grpSpLocks/>
              </p:cNvGrpSpPr>
              <p:nvPr/>
            </p:nvGrpSpPr>
            <p:grpSpPr bwMode="auto">
              <a:xfrm>
                <a:off x="3364" y="1701"/>
                <a:ext cx="1070" cy="650"/>
                <a:chOff x="3644" y="1573"/>
                <a:chExt cx="1159" cy="650"/>
              </a:xfrm>
            </p:grpSpPr>
            <p:sp>
              <p:nvSpPr>
                <p:cNvPr id="58185" name="Text Box 828"/>
                <p:cNvSpPr txBox="1">
                  <a:spLocks noChangeArrowheads="1"/>
                </p:cNvSpPr>
                <p:nvPr/>
              </p:nvSpPr>
              <p:spPr bwMode="auto">
                <a:xfrm>
                  <a:off x="3644" y="1758"/>
                  <a:ext cx="1159" cy="465"/>
                </a:xfrm>
                <a:prstGeom prst="rect">
                  <a:avLst/>
                </a:prstGeom>
                <a:solidFill>
                  <a:srgbClr val="DCDCE2"/>
                </a:solidFill>
                <a:ln w="6350" cap="sq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kumimoji="1" lang="en-US" sz="1400" b="1">
                    <a:latin typeface="Comic Sans MS" pitchFamily="43" charset="0"/>
                  </a:endParaRPr>
                </a:p>
                <a:p>
                  <a:pPr algn="l"/>
                  <a:endParaRPr kumimoji="1" lang="en-US" sz="1400" b="1">
                    <a:latin typeface="Comic Sans MS" pitchFamily="43" charset="0"/>
                  </a:endParaRPr>
                </a:p>
                <a:p>
                  <a:pPr algn="l"/>
                  <a:r>
                    <a:rPr kumimoji="1" lang="en-US" sz="1400" b="1">
                      <a:latin typeface="Comic Sans MS" pitchFamily="43" charset="0"/>
                    </a:rPr>
                    <a:t>	   ROS</a:t>
                  </a:r>
                  <a:endParaRPr kumimoji="1" lang="en-US" sz="1800" b="1">
                    <a:latin typeface="Comic Sans MS" pitchFamily="43" charset="0"/>
                  </a:endParaRPr>
                </a:p>
              </p:txBody>
            </p:sp>
            <p:sp>
              <p:nvSpPr>
                <p:cNvPr id="58186" name="Text Box 829"/>
                <p:cNvSpPr txBox="1">
                  <a:spLocks noChangeArrowheads="1"/>
                </p:cNvSpPr>
                <p:nvPr/>
              </p:nvSpPr>
              <p:spPr bwMode="auto">
                <a:xfrm>
                  <a:off x="3900" y="1606"/>
                  <a:ext cx="765" cy="155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000" b="1">
                      <a:solidFill>
                        <a:srgbClr val="FF000C"/>
                      </a:solidFill>
                      <a:latin typeface="Comic Sans MS" pitchFamily="43" charset="0"/>
                    </a:rPr>
                    <a:t>120     GB/s</a:t>
                  </a:r>
                </a:p>
              </p:txBody>
            </p:sp>
            <p:grpSp>
              <p:nvGrpSpPr>
                <p:cNvPr id="1292099" name="Group 830"/>
                <p:cNvGrpSpPr>
                  <a:grpSpLocks/>
                </p:cNvGrpSpPr>
                <p:nvPr/>
              </p:nvGrpSpPr>
              <p:grpSpPr bwMode="auto">
                <a:xfrm>
                  <a:off x="3688" y="1871"/>
                  <a:ext cx="236" cy="261"/>
                  <a:chOff x="3688" y="1817"/>
                  <a:chExt cx="236" cy="333"/>
                </a:xfrm>
              </p:grpSpPr>
              <p:sp>
                <p:nvSpPr>
                  <p:cNvPr id="58197" name="Rectangle 831"/>
                  <p:cNvSpPr>
                    <a:spLocks noChangeArrowheads="1"/>
                  </p:cNvSpPr>
                  <p:nvPr/>
                </p:nvSpPr>
                <p:spPr bwMode="auto">
                  <a:xfrm>
                    <a:off x="3688" y="1817"/>
                    <a:ext cx="232" cy="3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47765E"/>
                      </a:gs>
                      <a:gs pos="50000">
                        <a:srgbClr val="99FFCC"/>
                      </a:gs>
                      <a:gs pos="100000">
                        <a:srgbClr val="47765E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98" name="Rectangle 832"/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1934"/>
                    <a:ext cx="204" cy="1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ROB</a:t>
                    </a:r>
                    <a:endParaRPr lang="en-US" sz="1000">
                      <a:latin typeface="Comic Sans MS" pitchFamily="43" charset="0"/>
                    </a:endParaRPr>
                  </a:p>
                </p:txBody>
              </p:sp>
            </p:grpSp>
            <p:grpSp>
              <p:nvGrpSpPr>
                <p:cNvPr id="1292100" name="Group 833"/>
                <p:cNvGrpSpPr>
                  <a:grpSpLocks/>
                </p:cNvGrpSpPr>
                <p:nvPr/>
              </p:nvGrpSpPr>
              <p:grpSpPr bwMode="auto">
                <a:xfrm>
                  <a:off x="4104" y="1871"/>
                  <a:ext cx="237" cy="261"/>
                  <a:chOff x="3688" y="1817"/>
                  <a:chExt cx="237" cy="333"/>
                </a:xfrm>
              </p:grpSpPr>
              <p:sp>
                <p:nvSpPr>
                  <p:cNvPr id="58195" name="Rectangle 834"/>
                  <p:cNvSpPr>
                    <a:spLocks noChangeArrowheads="1"/>
                  </p:cNvSpPr>
                  <p:nvPr/>
                </p:nvSpPr>
                <p:spPr bwMode="auto">
                  <a:xfrm>
                    <a:off x="3688" y="1817"/>
                    <a:ext cx="232" cy="3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47765E"/>
                      </a:gs>
                      <a:gs pos="50000">
                        <a:srgbClr val="99FFCC"/>
                      </a:gs>
                      <a:gs pos="100000">
                        <a:srgbClr val="47765E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96" name="Rectangle 835"/>
                  <p:cNvSpPr>
                    <a:spLocks noChangeArrowheads="1"/>
                  </p:cNvSpPr>
                  <p:nvPr/>
                </p:nvSpPr>
                <p:spPr bwMode="auto">
                  <a:xfrm>
                    <a:off x="3721" y="1934"/>
                    <a:ext cx="204" cy="1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ROB</a:t>
                    </a:r>
                    <a:endParaRPr lang="en-US" sz="1000">
                      <a:latin typeface="Comic Sans MS" pitchFamily="43" charset="0"/>
                    </a:endParaRPr>
                  </a:p>
                </p:txBody>
              </p:sp>
            </p:grpSp>
            <p:grpSp>
              <p:nvGrpSpPr>
                <p:cNvPr id="1292101" name="Group 836"/>
                <p:cNvGrpSpPr>
                  <a:grpSpLocks/>
                </p:cNvGrpSpPr>
                <p:nvPr/>
              </p:nvGrpSpPr>
              <p:grpSpPr bwMode="auto">
                <a:xfrm>
                  <a:off x="4508" y="1871"/>
                  <a:ext cx="236" cy="261"/>
                  <a:chOff x="3688" y="1817"/>
                  <a:chExt cx="236" cy="333"/>
                </a:xfrm>
              </p:grpSpPr>
              <p:sp>
                <p:nvSpPr>
                  <p:cNvPr id="58193" name="Rectangle 837"/>
                  <p:cNvSpPr>
                    <a:spLocks noChangeArrowheads="1"/>
                  </p:cNvSpPr>
                  <p:nvPr/>
                </p:nvSpPr>
                <p:spPr bwMode="auto">
                  <a:xfrm>
                    <a:off x="3688" y="1817"/>
                    <a:ext cx="232" cy="3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47765E"/>
                      </a:gs>
                      <a:gs pos="50000">
                        <a:srgbClr val="99FFCC"/>
                      </a:gs>
                      <a:gs pos="100000">
                        <a:srgbClr val="47765E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94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3720" y="1934"/>
                    <a:ext cx="204" cy="1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ROB</a:t>
                    </a:r>
                    <a:endParaRPr lang="en-US" sz="1000">
                      <a:latin typeface="Comic Sans MS" pitchFamily="43" charset="0"/>
                    </a:endParaRPr>
                  </a:p>
                </p:txBody>
              </p:sp>
            </p:grpSp>
            <p:cxnSp>
              <p:nvCxnSpPr>
                <p:cNvPr id="58190" name="AutoShape 839"/>
                <p:cNvCxnSpPr>
                  <a:cxnSpLocks noChangeShapeType="1"/>
                  <a:stCxn id="57930" idx="2"/>
                  <a:endCxn id="58197" idx="0"/>
                </p:cNvCxnSpPr>
                <p:nvPr/>
              </p:nvCxnSpPr>
              <p:spPr bwMode="auto">
                <a:xfrm>
                  <a:off x="3796" y="1573"/>
                  <a:ext cx="8" cy="298"/>
                </a:xfrm>
                <a:prstGeom prst="straightConnector1">
                  <a:avLst/>
                </a:prstGeom>
                <a:noFill/>
                <a:ln w="28575" cap="sq">
                  <a:solidFill>
                    <a:srgbClr val="FF220A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58191" name="AutoShape 840"/>
                <p:cNvCxnSpPr>
                  <a:cxnSpLocks noChangeShapeType="1"/>
                  <a:stCxn id="58006" idx="2"/>
                  <a:endCxn id="58195" idx="0"/>
                </p:cNvCxnSpPr>
                <p:nvPr/>
              </p:nvCxnSpPr>
              <p:spPr bwMode="auto">
                <a:xfrm>
                  <a:off x="4212" y="1573"/>
                  <a:ext cx="8" cy="298"/>
                </a:xfrm>
                <a:prstGeom prst="straightConnector1">
                  <a:avLst/>
                </a:prstGeom>
                <a:noFill/>
                <a:ln w="28575" cap="sq">
                  <a:solidFill>
                    <a:srgbClr val="FF220A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58192" name="AutoShape 841"/>
                <p:cNvCxnSpPr>
                  <a:cxnSpLocks noChangeShapeType="1"/>
                  <a:stCxn id="58082" idx="2"/>
                  <a:endCxn id="58193" idx="0"/>
                </p:cNvCxnSpPr>
                <p:nvPr/>
              </p:nvCxnSpPr>
              <p:spPr bwMode="auto">
                <a:xfrm>
                  <a:off x="4620" y="1573"/>
                  <a:ext cx="4" cy="298"/>
                </a:xfrm>
                <a:prstGeom prst="straightConnector1">
                  <a:avLst/>
                </a:prstGeom>
                <a:noFill/>
                <a:ln w="28575" cap="sq">
                  <a:solidFill>
                    <a:srgbClr val="FF220A"/>
                  </a:solidFill>
                  <a:round/>
                  <a:headEnd/>
                  <a:tailEnd type="triangle" w="med" len="med"/>
                </a:ln>
              </p:spPr>
            </p:cxnSp>
          </p:grpSp>
          <p:sp>
            <p:nvSpPr>
              <p:cNvPr id="1292106" name="Text Box 842"/>
              <p:cNvSpPr txBox="1">
                <a:spLocks noChangeArrowheads="1"/>
              </p:cNvSpPr>
              <p:nvPr/>
            </p:nvSpPr>
            <p:spPr bwMode="auto">
              <a:xfrm>
                <a:off x="1241" y="1133"/>
                <a:ext cx="1335" cy="36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  <a:gs pos="50000">
                    <a:srgbClr val="99CCFF">
                      <a:alpha val="80000"/>
                    </a:srgbClr>
                  </a:gs>
                  <a:gs pos="10000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</a:gsLst>
                <a:lin ang="5400000" scaled="1"/>
              </a:gradFill>
              <a:ln w="28575" cap="sq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kumimoji="1" lang="en-US" sz="1600" b="1">
                    <a:latin typeface="Comic Sans MS" pitchFamily="43" charset="0"/>
                  </a:rPr>
                  <a:t>LV</a:t>
                </a:r>
              </a:p>
              <a:p>
                <a:pPr algn="l"/>
                <a:r>
                  <a:rPr kumimoji="1" lang="en-US" sz="1600" b="1">
                    <a:latin typeface="Comic Sans MS" pitchFamily="43" charset="0"/>
                  </a:rPr>
                  <a:t>L1</a:t>
                </a:r>
                <a:endParaRPr kumimoji="1" lang="en-US" sz="1800" b="1">
                  <a:latin typeface="Comic Sans MS" pitchFamily="43" charset="0"/>
                </a:endParaRPr>
              </a:p>
            </p:txBody>
          </p:sp>
          <p:pic>
            <p:nvPicPr>
              <p:cNvPr id="57373" name="Picture 84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30" y="1143"/>
                <a:ext cx="479" cy="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92108" name="Text Box 844"/>
              <p:cNvSpPr txBox="1">
                <a:spLocks noChangeArrowheads="1"/>
              </p:cNvSpPr>
              <p:nvPr/>
            </p:nvSpPr>
            <p:spPr bwMode="auto">
              <a:xfrm>
                <a:off x="3308" y="1143"/>
                <a:ext cx="1373" cy="601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  <a:gs pos="50000">
                    <a:srgbClr val="99CCFF">
                      <a:alpha val="80000"/>
                    </a:srgbClr>
                  </a:gs>
                  <a:gs pos="100000">
                    <a:srgbClr val="99CCFF">
                      <a:gamma/>
                      <a:shade val="46275"/>
                      <a:invGamma/>
                      <a:alpha val="39999"/>
                    </a:srgbClr>
                  </a:gs>
                </a:gsLst>
                <a:lin ang="5400000" scaled="1"/>
              </a:gradFill>
              <a:ln w="28575" cap="sq">
                <a:noFill/>
                <a:miter lim="800000"/>
                <a:headEnd/>
                <a:tailEnd/>
              </a:ln>
              <a:effectLst/>
            </p:spPr>
            <p:txBody>
              <a:bodyPr lIns="0" anchor="ctr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D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E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T </a:t>
                </a:r>
              </a:p>
              <a:p>
                <a:pPr algn="r"/>
                <a:r>
                  <a:rPr kumimoji="1" lang="en-US" sz="1400" b="1">
                    <a:latin typeface="Comic Sans MS" pitchFamily="43" charset="0"/>
                  </a:rPr>
                  <a:t>R/O</a:t>
                </a:r>
                <a:endParaRPr kumimoji="1" lang="en-US" sz="1800" b="1">
                  <a:latin typeface="Comic Sans MS" pitchFamily="43" charset="0"/>
                </a:endParaRPr>
              </a:p>
            </p:txBody>
          </p:sp>
          <p:grpSp>
            <p:nvGrpSpPr>
              <p:cNvPr id="1292102" name="Group 845"/>
              <p:cNvGrpSpPr>
                <a:grpSpLocks/>
              </p:cNvGrpSpPr>
              <p:nvPr/>
            </p:nvGrpSpPr>
            <p:grpSpPr bwMode="auto">
              <a:xfrm>
                <a:off x="3412" y="822"/>
                <a:ext cx="922" cy="414"/>
                <a:chOff x="3696" y="806"/>
                <a:chExt cx="999" cy="414"/>
              </a:xfrm>
            </p:grpSpPr>
            <p:grpSp>
              <p:nvGrpSpPr>
                <p:cNvPr id="1292103" name="Group 846"/>
                <p:cNvGrpSpPr>
                  <a:grpSpLocks/>
                </p:cNvGrpSpPr>
                <p:nvPr/>
              </p:nvGrpSpPr>
              <p:grpSpPr bwMode="auto">
                <a:xfrm>
                  <a:off x="3696" y="806"/>
                  <a:ext cx="199" cy="414"/>
                  <a:chOff x="3656" y="1276"/>
                  <a:chExt cx="199" cy="1448"/>
                </a:xfrm>
              </p:grpSpPr>
              <p:sp>
                <p:nvSpPr>
                  <p:cNvPr id="58182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3656" y="1276"/>
                    <a:ext cx="0" cy="144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83" name="Line 848"/>
                  <p:cNvSpPr>
                    <a:spLocks noChangeShapeType="1"/>
                  </p:cNvSpPr>
                  <p:nvPr/>
                </p:nvSpPr>
                <p:spPr bwMode="auto">
                  <a:xfrm>
                    <a:off x="3855" y="1277"/>
                    <a:ext cx="0" cy="144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84" name="Line 849"/>
                  <p:cNvSpPr>
                    <a:spLocks noChangeShapeType="1"/>
                  </p:cNvSpPr>
                  <p:nvPr/>
                </p:nvSpPr>
                <p:spPr bwMode="auto">
                  <a:xfrm>
                    <a:off x="3755" y="1276"/>
                    <a:ext cx="0" cy="14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92104" name="Group 850"/>
                <p:cNvGrpSpPr>
                  <a:grpSpLocks/>
                </p:cNvGrpSpPr>
                <p:nvPr/>
              </p:nvGrpSpPr>
              <p:grpSpPr bwMode="auto">
                <a:xfrm>
                  <a:off x="4101" y="806"/>
                  <a:ext cx="199" cy="414"/>
                  <a:chOff x="3656" y="1276"/>
                  <a:chExt cx="199" cy="1448"/>
                </a:xfrm>
              </p:grpSpPr>
              <p:sp>
                <p:nvSpPr>
                  <p:cNvPr id="58179" name="Line 851"/>
                  <p:cNvSpPr>
                    <a:spLocks noChangeShapeType="1"/>
                  </p:cNvSpPr>
                  <p:nvPr/>
                </p:nvSpPr>
                <p:spPr bwMode="auto">
                  <a:xfrm>
                    <a:off x="3656" y="1276"/>
                    <a:ext cx="0" cy="144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80" name="Line 852"/>
                  <p:cNvSpPr>
                    <a:spLocks noChangeShapeType="1"/>
                  </p:cNvSpPr>
                  <p:nvPr/>
                </p:nvSpPr>
                <p:spPr bwMode="auto">
                  <a:xfrm>
                    <a:off x="3855" y="1277"/>
                    <a:ext cx="0" cy="144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81" name="Line 853"/>
                  <p:cNvSpPr>
                    <a:spLocks noChangeShapeType="1"/>
                  </p:cNvSpPr>
                  <p:nvPr/>
                </p:nvSpPr>
                <p:spPr bwMode="auto">
                  <a:xfrm>
                    <a:off x="3755" y="1276"/>
                    <a:ext cx="0" cy="14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92105" name="Group 854"/>
                <p:cNvGrpSpPr>
                  <a:grpSpLocks/>
                </p:cNvGrpSpPr>
                <p:nvPr/>
              </p:nvGrpSpPr>
              <p:grpSpPr bwMode="auto">
                <a:xfrm>
                  <a:off x="4496" y="806"/>
                  <a:ext cx="199" cy="414"/>
                  <a:chOff x="3656" y="1276"/>
                  <a:chExt cx="199" cy="1448"/>
                </a:xfrm>
              </p:grpSpPr>
              <p:sp>
                <p:nvSpPr>
                  <p:cNvPr id="58176" name="Line 855"/>
                  <p:cNvSpPr>
                    <a:spLocks noChangeShapeType="1"/>
                  </p:cNvSpPr>
                  <p:nvPr/>
                </p:nvSpPr>
                <p:spPr bwMode="auto">
                  <a:xfrm>
                    <a:off x="3656" y="1276"/>
                    <a:ext cx="0" cy="1446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77" name="Line 856"/>
                  <p:cNvSpPr>
                    <a:spLocks noChangeShapeType="1"/>
                  </p:cNvSpPr>
                  <p:nvPr/>
                </p:nvSpPr>
                <p:spPr bwMode="auto">
                  <a:xfrm>
                    <a:off x="3855" y="1277"/>
                    <a:ext cx="0" cy="144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78" name="Line 857"/>
                  <p:cNvSpPr>
                    <a:spLocks noChangeShapeType="1"/>
                  </p:cNvSpPr>
                  <p:nvPr/>
                </p:nvSpPr>
                <p:spPr bwMode="auto">
                  <a:xfrm>
                    <a:off x="3755" y="1276"/>
                    <a:ext cx="0" cy="1448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92107" name="Group 858"/>
              <p:cNvGrpSpPr>
                <a:grpSpLocks/>
              </p:cNvGrpSpPr>
              <p:nvPr/>
            </p:nvGrpSpPr>
            <p:grpSpPr bwMode="auto">
              <a:xfrm>
                <a:off x="3511" y="1297"/>
                <a:ext cx="756" cy="361"/>
                <a:chOff x="3656" y="1276"/>
                <a:chExt cx="199" cy="1448"/>
              </a:xfrm>
            </p:grpSpPr>
            <p:sp>
              <p:nvSpPr>
                <p:cNvPr id="58170" name="Line 859"/>
                <p:cNvSpPr>
                  <a:spLocks noChangeShapeType="1"/>
                </p:cNvSpPr>
                <p:nvPr/>
              </p:nvSpPr>
              <p:spPr bwMode="auto">
                <a:xfrm>
                  <a:off x="3656" y="1276"/>
                  <a:ext cx="0" cy="144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171" name="Line 860"/>
                <p:cNvSpPr>
                  <a:spLocks noChangeShapeType="1"/>
                </p:cNvSpPr>
                <p:nvPr/>
              </p:nvSpPr>
              <p:spPr bwMode="auto">
                <a:xfrm>
                  <a:off x="3855" y="1277"/>
                  <a:ext cx="0" cy="144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172" name="Line 861"/>
                <p:cNvSpPr>
                  <a:spLocks noChangeShapeType="1"/>
                </p:cNvSpPr>
                <p:nvPr/>
              </p:nvSpPr>
              <p:spPr bwMode="auto">
                <a:xfrm>
                  <a:off x="3755" y="1276"/>
                  <a:ext cx="0" cy="144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92109" name="Group 862"/>
              <p:cNvGrpSpPr>
                <a:grpSpLocks/>
              </p:cNvGrpSpPr>
              <p:nvPr/>
            </p:nvGrpSpPr>
            <p:grpSpPr bwMode="auto">
              <a:xfrm>
                <a:off x="3390" y="1184"/>
                <a:ext cx="971" cy="291"/>
                <a:chOff x="3672" y="1056"/>
                <a:chExt cx="1052" cy="291"/>
              </a:xfrm>
            </p:grpSpPr>
            <p:sp>
              <p:nvSpPr>
                <p:cNvPr id="58167" name="Rectangle 863"/>
                <p:cNvSpPr>
                  <a:spLocks noChangeArrowheads="1"/>
                </p:cNvSpPr>
                <p:nvPr/>
              </p:nvSpPr>
              <p:spPr bwMode="auto">
                <a:xfrm>
                  <a:off x="3672" y="1056"/>
                  <a:ext cx="244" cy="291"/>
                </a:xfrm>
                <a:prstGeom prst="rect">
                  <a:avLst/>
                </a:prstGeom>
                <a:gradFill rotWithShape="0">
                  <a:gsLst>
                    <a:gs pos="0">
                      <a:srgbClr val="5E7647"/>
                    </a:gs>
                    <a:gs pos="50000">
                      <a:srgbClr val="CCFF99"/>
                    </a:gs>
                    <a:gs pos="100000">
                      <a:srgbClr val="5E764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168" name="Rectangle 864"/>
                <p:cNvSpPr>
                  <a:spLocks noChangeArrowheads="1"/>
                </p:cNvSpPr>
                <p:nvPr/>
              </p:nvSpPr>
              <p:spPr bwMode="auto">
                <a:xfrm>
                  <a:off x="4088" y="1056"/>
                  <a:ext cx="244" cy="291"/>
                </a:xfrm>
                <a:prstGeom prst="rect">
                  <a:avLst/>
                </a:prstGeom>
                <a:gradFill rotWithShape="0">
                  <a:gsLst>
                    <a:gs pos="0">
                      <a:srgbClr val="5E7647"/>
                    </a:gs>
                    <a:gs pos="50000">
                      <a:srgbClr val="CCFF99"/>
                    </a:gs>
                    <a:gs pos="100000">
                      <a:srgbClr val="5E764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169" name="Rectangle 865"/>
                <p:cNvSpPr>
                  <a:spLocks noChangeArrowheads="1"/>
                </p:cNvSpPr>
                <p:nvPr/>
              </p:nvSpPr>
              <p:spPr bwMode="auto">
                <a:xfrm>
                  <a:off x="4480" y="1056"/>
                  <a:ext cx="244" cy="291"/>
                </a:xfrm>
                <a:prstGeom prst="rect">
                  <a:avLst/>
                </a:prstGeom>
                <a:gradFill rotWithShape="0">
                  <a:gsLst>
                    <a:gs pos="0">
                      <a:srgbClr val="5E7647"/>
                    </a:gs>
                    <a:gs pos="50000">
                      <a:srgbClr val="CCFF99"/>
                    </a:gs>
                    <a:gs pos="100000">
                      <a:srgbClr val="5E7647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7380" name="Text Box 866"/>
              <p:cNvSpPr txBox="1">
                <a:spLocks noChangeArrowheads="1"/>
              </p:cNvSpPr>
              <p:nvPr/>
            </p:nvSpPr>
            <p:spPr bwMode="auto">
              <a:xfrm rot="5400000">
                <a:off x="2272" y="1203"/>
                <a:ext cx="422" cy="197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02016B"/>
                    </a:solidFill>
                    <a:latin typeface="Comic Sans MS" pitchFamily="43" charset="0"/>
                  </a:rPr>
                  <a:t>2.5 </a:t>
                </a:r>
                <a:r>
                  <a:rPr kumimoji="1" lang="en-US" sz="1200" b="1">
                    <a:solidFill>
                      <a:srgbClr val="02016B"/>
                    </a:solidFill>
                    <a:latin typeface="Symbol" pitchFamily="43" charset="2"/>
                  </a:rPr>
                  <a:t>m</a:t>
                </a:r>
                <a:r>
                  <a:rPr kumimoji="1" lang="en-US" sz="1200" b="1">
                    <a:solidFill>
                      <a:srgbClr val="02016B"/>
                    </a:solidFill>
                    <a:latin typeface="Comic Sans MS" pitchFamily="43" charset="0"/>
                  </a:rPr>
                  <a:t>s</a:t>
                </a:r>
              </a:p>
            </p:txBody>
          </p:sp>
          <p:grpSp>
            <p:nvGrpSpPr>
              <p:cNvPr id="1292110" name="Group 867"/>
              <p:cNvGrpSpPr>
                <a:grpSpLocks/>
              </p:cNvGrpSpPr>
              <p:nvPr/>
            </p:nvGrpSpPr>
            <p:grpSpPr bwMode="auto">
              <a:xfrm>
                <a:off x="1909" y="893"/>
                <a:ext cx="1714" cy="228"/>
                <a:chOff x="2068" y="765"/>
                <a:chExt cx="1857" cy="276"/>
              </a:xfrm>
            </p:grpSpPr>
            <p:cxnSp>
              <p:nvCxnSpPr>
                <p:cNvPr id="58162" name="AutoShape 868"/>
                <p:cNvCxnSpPr>
                  <a:cxnSpLocks noChangeShapeType="1"/>
                  <a:stCxn id="58166" idx="3"/>
                </p:cNvCxnSpPr>
                <p:nvPr/>
              </p:nvCxnSpPr>
              <p:spPr bwMode="auto">
                <a:xfrm rot="5400000">
                  <a:off x="2865" y="36"/>
                  <a:ext cx="208" cy="1802"/>
                </a:xfrm>
                <a:prstGeom prst="bentConnector3">
                  <a:avLst>
                    <a:gd name="adj1" fmla="val -11060"/>
                  </a:avLst>
                </a:prstGeom>
                <a:noFill/>
                <a:ln w="28575" cap="sq">
                  <a:solidFill>
                    <a:srgbClr val="FF220A"/>
                  </a:solidFill>
                  <a:miter lim="800000"/>
                  <a:headEnd/>
                  <a:tailEnd type="triangle" w="med" len="med"/>
                </a:ln>
              </p:spPr>
            </p:cxnSp>
            <p:grpSp>
              <p:nvGrpSpPr>
                <p:cNvPr id="1292111" name="Group 869"/>
                <p:cNvGrpSpPr>
                  <a:grpSpLocks/>
                </p:cNvGrpSpPr>
                <p:nvPr/>
              </p:nvGrpSpPr>
              <p:grpSpPr bwMode="auto">
                <a:xfrm>
                  <a:off x="3659" y="765"/>
                  <a:ext cx="266" cy="80"/>
                  <a:chOff x="3659" y="965"/>
                  <a:chExt cx="266" cy="80"/>
                </a:xfrm>
              </p:grpSpPr>
              <p:sp>
                <p:nvSpPr>
                  <p:cNvPr id="58164" name="Oval 870"/>
                  <p:cNvSpPr>
                    <a:spLocks noChangeArrowheads="1"/>
                  </p:cNvSpPr>
                  <p:nvPr/>
                </p:nvSpPr>
                <p:spPr bwMode="auto">
                  <a:xfrm>
                    <a:off x="3659" y="965"/>
                    <a:ext cx="64" cy="80"/>
                  </a:xfrm>
                  <a:prstGeom prst="ellipse">
                    <a:avLst/>
                  </a:prstGeom>
                  <a:solidFill>
                    <a:srgbClr val="FFDE0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65" name="Oval 8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65"/>
                    <a:ext cx="64" cy="80"/>
                  </a:xfrm>
                  <a:prstGeom prst="ellipse">
                    <a:avLst/>
                  </a:prstGeom>
                  <a:solidFill>
                    <a:srgbClr val="FFDE0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66" name="Oval 872"/>
                  <p:cNvSpPr>
                    <a:spLocks noChangeArrowheads="1"/>
                  </p:cNvSpPr>
                  <p:nvPr/>
                </p:nvSpPr>
                <p:spPr bwMode="auto">
                  <a:xfrm>
                    <a:off x="3861" y="965"/>
                    <a:ext cx="64" cy="80"/>
                  </a:xfrm>
                  <a:prstGeom prst="ellipse">
                    <a:avLst/>
                  </a:prstGeom>
                  <a:solidFill>
                    <a:srgbClr val="FFDE0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92112" name="Group 873"/>
              <p:cNvGrpSpPr>
                <a:grpSpLocks/>
              </p:cNvGrpSpPr>
              <p:nvPr/>
            </p:nvGrpSpPr>
            <p:grpSpPr bwMode="auto">
              <a:xfrm>
                <a:off x="2585" y="1317"/>
                <a:ext cx="1711" cy="184"/>
                <a:chOff x="2800" y="1189"/>
                <a:chExt cx="1854" cy="184"/>
              </a:xfrm>
            </p:grpSpPr>
            <p:cxnSp>
              <p:nvCxnSpPr>
                <p:cNvPr id="58155" name="AutoShape 874"/>
                <p:cNvCxnSpPr>
                  <a:cxnSpLocks noChangeShapeType="1"/>
                  <a:endCxn id="58159" idx="2"/>
                </p:cNvCxnSpPr>
                <p:nvPr/>
              </p:nvCxnSpPr>
              <p:spPr bwMode="auto">
                <a:xfrm>
                  <a:off x="2800" y="1189"/>
                  <a:ext cx="979" cy="144"/>
                </a:xfrm>
                <a:prstGeom prst="bentConnector3">
                  <a:avLst>
                    <a:gd name="adj1" fmla="val 25843"/>
                  </a:avLst>
                </a:prstGeom>
                <a:noFill/>
                <a:ln w="3175" cap="sq">
                  <a:solidFill>
                    <a:srgbClr val="FF220A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58156" name="AutoShape 875"/>
                <p:cNvCxnSpPr>
                  <a:cxnSpLocks noChangeShapeType="1"/>
                  <a:stCxn id="58160" idx="6"/>
                  <a:endCxn id="58161" idx="2"/>
                </p:cNvCxnSpPr>
                <p:nvPr/>
              </p:nvCxnSpPr>
              <p:spPr bwMode="auto">
                <a:xfrm>
                  <a:off x="4243" y="1333"/>
                  <a:ext cx="347" cy="0"/>
                </a:xfrm>
                <a:prstGeom prst="straightConnector1">
                  <a:avLst/>
                </a:prstGeom>
                <a:noFill/>
                <a:ln w="3175" cap="sq">
                  <a:solidFill>
                    <a:srgbClr val="FF220A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58157" name="AutoShape 876"/>
                <p:cNvCxnSpPr>
                  <a:cxnSpLocks noChangeShapeType="1"/>
                  <a:stCxn id="58159" idx="6"/>
                  <a:endCxn id="58160" idx="2"/>
                </p:cNvCxnSpPr>
                <p:nvPr/>
              </p:nvCxnSpPr>
              <p:spPr bwMode="auto">
                <a:xfrm>
                  <a:off x="3843" y="1333"/>
                  <a:ext cx="336" cy="0"/>
                </a:xfrm>
                <a:prstGeom prst="straightConnector1">
                  <a:avLst/>
                </a:prstGeom>
                <a:noFill/>
                <a:ln w="3175" cap="sq">
                  <a:solidFill>
                    <a:srgbClr val="FF220A"/>
                  </a:solidFill>
                  <a:round/>
                  <a:headEnd/>
                  <a:tailEnd type="triangle" w="med" len="med"/>
                </a:ln>
              </p:spPr>
            </p:cxnSp>
            <p:grpSp>
              <p:nvGrpSpPr>
                <p:cNvPr id="1292113" name="Group 877"/>
                <p:cNvGrpSpPr>
                  <a:grpSpLocks/>
                </p:cNvGrpSpPr>
                <p:nvPr/>
              </p:nvGrpSpPr>
              <p:grpSpPr bwMode="auto">
                <a:xfrm>
                  <a:off x="3779" y="1293"/>
                  <a:ext cx="875" cy="80"/>
                  <a:chOff x="3771" y="1717"/>
                  <a:chExt cx="875" cy="80"/>
                </a:xfrm>
              </p:grpSpPr>
              <p:sp>
                <p:nvSpPr>
                  <p:cNvPr id="58159" name="Oval 878"/>
                  <p:cNvSpPr>
                    <a:spLocks noChangeArrowheads="1"/>
                  </p:cNvSpPr>
                  <p:nvPr/>
                </p:nvSpPr>
                <p:spPr bwMode="auto">
                  <a:xfrm>
                    <a:off x="3771" y="1717"/>
                    <a:ext cx="64" cy="80"/>
                  </a:xfrm>
                  <a:prstGeom prst="ellipse">
                    <a:avLst/>
                  </a:prstGeom>
                  <a:solidFill>
                    <a:srgbClr val="FFDE0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60" name="Oval 879"/>
                  <p:cNvSpPr>
                    <a:spLocks noChangeArrowheads="1"/>
                  </p:cNvSpPr>
                  <p:nvPr/>
                </p:nvSpPr>
                <p:spPr bwMode="auto">
                  <a:xfrm>
                    <a:off x="4171" y="1717"/>
                    <a:ext cx="64" cy="80"/>
                  </a:xfrm>
                  <a:prstGeom prst="ellipse">
                    <a:avLst/>
                  </a:prstGeom>
                  <a:solidFill>
                    <a:srgbClr val="FFDE0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61" name="Oval 880"/>
                  <p:cNvSpPr>
                    <a:spLocks noChangeArrowheads="1"/>
                  </p:cNvSpPr>
                  <p:nvPr/>
                </p:nvSpPr>
                <p:spPr bwMode="auto">
                  <a:xfrm>
                    <a:off x="4582" y="1717"/>
                    <a:ext cx="64" cy="80"/>
                  </a:xfrm>
                  <a:prstGeom prst="ellipse">
                    <a:avLst/>
                  </a:prstGeom>
                  <a:solidFill>
                    <a:srgbClr val="FFDE02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7383" name="Text Box 881"/>
              <p:cNvSpPr txBox="1">
                <a:spLocks noChangeArrowheads="1"/>
              </p:cNvSpPr>
              <p:nvPr/>
            </p:nvSpPr>
            <p:spPr bwMode="auto">
              <a:xfrm>
                <a:off x="3232" y="521"/>
                <a:ext cx="544" cy="291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  <a:t>Calo </a:t>
                </a:r>
                <a:b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</a:br>
                <a: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  <a:t>MuTrCh</a:t>
                </a:r>
                <a:endParaRPr kumimoji="1" lang="en-US" sz="1200" b="1" u="sng">
                  <a:solidFill>
                    <a:srgbClr val="060275"/>
                  </a:solidFill>
                  <a:latin typeface="Comic Sans MS" pitchFamily="43" charset="0"/>
                </a:endParaRPr>
              </a:p>
            </p:txBody>
          </p:sp>
          <p:sp>
            <p:nvSpPr>
              <p:cNvPr id="57384" name="Text Box 882"/>
              <p:cNvSpPr txBox="1">
                <a:spLocks noChangeArrowheads="1"/>
              </p:cNvSpPr>
              <p:nvPr/>
            </p:nvSpPr>
            <p:spPr bwMode="auto">
              <a:xfrm>
                <a:off x="3660" y="653"/>
                <a:ext cx="1004" cy="174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200" b="1">
                    <a:solidFill>
                      <a:srgbClr val="4B4B4B"/>
                    </a:solidFill>
                    <a:latin typeface="Comic Sans MS" pitchFamily="43" charset="0"/>
                  </a:rPr>
                  <a:t>Other detectors</a:t>
                </a:r>
                <a:endParaRPr kumimoji="1" lang="en-US" sz="1200" b="1" u="sng">
                  <a:solidFill>
                    <a:srgbClr val="060275"/>
                  </a:solidFill>
                  <a:latin typeface="Comic Sans MS" pitchFamily="43" charset="0"/>
                </a:endParaRPr>
              </a:p>
            </p:txBody>
          </p:sp>
          <p:pic>
            <p:nvPicPr>
              <p:cNvPr id="57385" name="Picture 88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77" y="1152"/>
                <a:ext cx="375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386" name="Text Box 884"/>
              <p:cNvSpPr txBox="1">
                <a:spLocks noChangeArrowheads="1"/>
              </p:cNvSpPr>
              <p:nvPr/>
            </p:nvSpPr>
            <p:spPr bwMode="auto">
              <a:xfrm>
                <a:off x="2544" y="1446"/>
                <a:ext cx="944" cy="155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000" b="1">
                    <a:solidFill>
                      <a:srgbClr val="FF000C"/>
                    </a:solidFill>
                    <a:latin typeface="Comic Sans MS" pitchFamily="43" charset="0"/>
                  </a:rPr>
                  <a:t>Lvl1 acc = 75 kHz</a:t>
                </a:r>
              </a:p>
            </p:txBody>
          </p:sp>
          <p:sp>
            <p:nvSpPr>
              <p:cNvPr id="57387" name="Text Box 885"/>
              <p:cNvSpPr txBox="1">
                <a:spLocks noChangeArrowheads="1"/>
              </p:cNvSpPr>
              <p:nvPr/>
            </p:nvSpPr>
            <p:spPr bwMode="auto">
              <a:xfrm>
                <a:off x="2288" y="766"/>
                <a:ext cx="482" cy="155"/>
              </a:xfrm>
              <a:prstGeom prst="rect">
                <a:avLst/>
              </a:prstGeom>
              <a:noFill/>
              <a:ln w="28575" cap="sq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kumimoji="1" lang="en-US" sz="1000" b="1">
                    <a:solidFill>
                      <a:srgbClr val="FF000C"/>
                    </a:solidFill>
                    <a:latin typeface="Comic Sans MS" pitchFamily="43" charset="0"/>
                  </a:rPr>
                  <a:t>40 MHz</a:t>
                </a:r>
              </a:p>
            </p:txBody>
          </p:sp>
          <p:grpSp>
            <p:nvGrpSpPr>
              <p:cNvPr id="1292114" name="Group 886"/>
              <p:cNvGrpSpPr>
                <a:grpSpLocks/>
              </p:cNvGrpSpPr>
              <p:nvPr/>
            </p:nvGrpSpPr>
            <p:grpSpPr bwMode="auto">
              <a:xfrm>
                <a:off x="4098" y="1576"/>
                <a:ext cx="318" cy="125"/>
                <a:chOff x="4448" y="1448"/>
                <a:chExt cx="344" cy="125"/>
              </a:xfrm>
            </p:grpSpPr>
            <p:grpSp>
              <p:nvGrpSpPr>
                <p:cNvPr id="1292115" name="Group 887"/>
                <p:cNvGrpSpPr>
                  <a:grpSpLocks/>
                </p:cNvGrpSpPr>
                <p:nvPr/>
              </p:nvGrpSpPr>
              <p:grpSpPr bwMode="auto">
                <a:xfrm>
                  <a:off x="4448" y="1448"/>
                  <a:ext cx="344" cy="125"/>
                  <a:chOff x="3393" y="1000"/>
                  <a:chExt cx="908" cy="118"/>
                </a:xfrm>
              </p:grpSpPr>
              <p:grpSp>
                <p:nvGrpSpPr>
                  <p:cNvPr id="1292116" name="Group 888"/>
                  <p:cNvGrpSpPr>
                    <a:grpSpLocks/>
                  </p:cNvGrpSpPr>
                  <p:nvPr/>
                </p:nvGrpSpPr>
                <p:grpSpPr bwMode="auto">
                  <a:xfrm>
                    <a:off x="3393" y="1000"/>
                    <a:ext cx="906" cy="116"/>
                    <a:chOff x="3393" y="1000"/>
                    <a:chExt cx="906" cy="116"/>
                  </a:xfrm>
                </p:grpSpPr>
                <p:sp>
                  <p:nvSpPr>
                    <p:cNvPr id="58083" name="Rectangle 8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84" name="Rectangle 8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85" name="Rectangle 8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86" name="Rectangle 8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87" name="Rectangle 8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88" name="Rectangle 8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89" name="Rectangle 8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0" name="Rectangle 8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1" name="Rectangle 8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2" name="Rectangle 8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3" name="Rectangle 8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4" name="Rectangle 9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5" name="Rectangle 9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6" name="Rectangle 9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7" name="Rectangle 9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8" name="Rectangle 9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99" name="Rectangle 9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0" name="Rectangle 9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8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1" name="Rectangle 9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2" name="Rectangle 9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3" name="Rectangle 9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3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4" name="Rectangle 9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5" name="Rectangle 9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6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6" name="Rectangle 9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7" name="Rectangle 9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8" name="Rectangle 9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1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09" name="Rectangle 9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0" name="Rectangle 9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1" name="Rectangle 9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2" name="Rectangle 9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3" name="Rectangle 9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4" name="Rectangle 9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5" name="Rectangle 9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6" name="Rectangle 9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7" name="Rectangle 9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8" name="Rectangle 9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19" name="Rectangle 9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0" name="Rectangle 9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1" name="Rectangle 9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2" name="Rectangle 9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3" name="Rectangle 9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4" name="Rectangle 9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5" name="Rectangle 9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6" name="Rectangle 9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7" name="Rectangle 9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8" name="Rectangle 9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3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29" name="Rectangle 9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0" name="Rectangle 9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1" name="Rectangle 9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8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2" name="Rectangle 9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3" name="Rectangle 9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1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4" name="Rectangle 9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5" name="Rectangle 9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6" name="Rectangle 9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6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7" name="Rectangle 9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8" name="Rectangle 9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39" name="Rectangle 9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0" name="Rectangle 9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1" name="Rectangle 9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2" name="Rectangle 9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3" name="Rectangle 9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4" name="Rectangle 9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5" name="Rectangle 9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6" name="Rectangle 9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7" name="Rectangle 9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8" name="Rectangle 9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49" name="Rectangle 9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0" name="Rectangle 9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1" name="Rectangle 9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2" name="Rectangle 9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3" name="Rectangle 9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154" name="Rectangle 9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8082" name="Rectangle 961"/>
                  <p:cNvSpPr>
                    <a:spLocks noChangeArrowheads="1"/>
                  </p:cNvSpPr>
                  <p:nvPr/>
                </p:nvSpPr>
                <p:spPr bwMode="auto">
                  <a:xfrm>
                    <a:off x="3393" y="1000"/>
                    <a:ext cx="908" cy="11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47765E"/>
                      </a:gs>
                      <a:gs pos="50000">
                        <a:srgbClr val="99FFCC"/>
                      </a:gs>
                      <a:gs pos="100000">
                        <a:srgbClr val="47765E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080" name="Rectangle 962"/>
                <p:cNvSpPr>
                  <a:spLocks noChangeArrowheads="1"/>
                </p:cNvSpPr>
                <p:nvPr/>
              </p:nvSpPr>
              <p:spPr bwMode="auto">
                <a:xfrm>
                  <a:off x="4536" y="1472"/>
                  <a:ext cx="213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n-US" sz="1000" b="1">
                      <a:solidFill>
                        <a:srgbClr val="000000"/>
                      </a:solidFill>
                      <a:latin typeface="Comic Sans MS" pitchFamily="43" charset="0"/>
                    </a:rPr>
                    <a:t>ROD</a:t>
                  </a:r>
                  <a:endParaRPr lang="en-US" sz="1400">
                    <a:latin typeface="Comic Sans MS" pitchFamily="43" charset="0"/>
                  </a:endParaRPr>
                </a:p>
              </p:txBody>
            </p:sp>
          </p:grpSp>
          <p:grpSp>
            <p:nvGrpSpPr>
              <p:cNvPr id="1292117" name="Group 963"/>
              <p:cNvGrpSpPr>
                <a:grpSpLocks/>
              </p:cNvGrpSpPr>
              <p:nvPr/>
            </p:nvGrpSpPr>
            <p:grpSpPr bwMode="auto">
              <a:xfrm>
                <a:off x="3722" y="1576"/>
                <a:ext cx="317" cy="125"/>
                <a:chOff x="4040" y="1448"/>
                <a:chExt cx="344" cy="125"/>
              </a:xfrm>
            </p:grpSpPr>
            <p:grpSp>
              <p:nvGrpSpPr>
                <p:cNvPr id="1292118" name="Group 964"/>
                <p:cNvGrpSpPr>
                  <a:grpSpLocks/>
                </p:cNvGrpSpPr>
                <p:nvPr/>
              </p:nvGrpSpPr>
              <p:grpSpPr bwMode="auto">
                <a:xfrm>
                  <a:off x="4040" y="1448"/>
                  <a:ext cx="344" cy="125"/>
                  <a:chOff x="3393" y="1000"/>
                  <a:chExt cx="908" cy="118"/>
                </a:xfrm>
              </p:grpSpPr>
              <p:grpSp>
                <p:nvGrpSpPr>
                  <p:cNvPr id="1292119" name="Group 965"/>
                  <p:cNvGrpSpPr>
                    <a:grpSpLocks/>
                  </p:cNvGrpSpPr>
                  <p:nvPr/>
                </p:nvGrpSpPr>
                <p:grpSpPr bwMode="auto">
                  <a:xfrm>
                    <a:off x="3393" y="1000"/>
                    <a:ext cx="906" cy="116"/>
                    <a:chOff x="3393" y="1000"/>
                    <a:chExt cx="906" cy="116"/>
                  </a:xfrm>
                </p:grpSpPr>
                <p:sp>
                  <p:nvSpPr>
                    <p:cNvPr id="58007" name="Rectangle 9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8" name="Rectangle 9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9" name="Rectangle 9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0" name="Rectangle 9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1" name="Rectangle 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2" name="Rectangle 9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3" name="Rectangle 9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4" name="Rectangle 9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5" name="Rectangle 9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6" name="Rectangle 9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7" name="Rectangle 9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8" name="Rectangle 9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19" name="Rectangle 9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0" name="Rectangle 9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1" name="Rectangle 9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2" name="Rectangle 9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3" name="Rectangle 9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4" name="Rectangle 9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8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5" name="Rectangle 9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6" name="Rectangle 9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7" name="Rectangle 9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3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8" name="Rectangle 9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29" name="Rectangle 9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6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0" name="Rectangle 9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1" name="Rectangle 9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2" name="Rectangle 9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1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3" name="Rectangle 9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4" name="Rectangle 9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5" name="Rectangle 9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6" name="Rectangle 9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7" name="Rectangle 9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8" name="Rectangle 9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39" name="Rectangle 9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0" name="Rectangle 9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1" name="Rectangle 10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2" name="Rectangle 10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3" name="Rectangle 10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4" name="Rectangle 10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5" name="Rectangle 10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6" name="Rectangle 10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7" name="Rectangle 10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8" name="Rectangle 10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49" name="Rectangle 10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0" name="Rectangle 10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1" name="Rectangle 10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2" name="Rectangle 10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3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3" name="Rectangle 10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4" name="Rectangle 10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5" name="Rectangle 10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8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6" name="Rectangle 10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7" name="Rectangle 10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1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8" name="Rectangle 10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59" name="Rectangle 10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0" name="Rectangle 10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6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1" name="Rectangle 10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2" name="Rectangle 10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3" name="Rectangle 10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4" name="Rectangle 10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5" name="Rectangle 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6" name="Rectangle 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7" name="Rectangle 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8" name="Rectangle 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69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0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1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2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3" name="Rectangle 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4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5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6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7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78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800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393" y="1000"/>
                    <a:ext cx="908" cy="11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47765E"/>
                      </a:gs>
                      <a:gs pos="50000">
                        <a:srgbClr val="99FFCC"/>
                      </a:gs>
                      <a:gs pos="100000">
                        <a:srgbClr val="47765E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8004" name="Rectangle 15"/>
                <p:cNvSpPr>
                  <a:spLocks noChangeArrowheads="1"/>
                </p:cNvSpPr>
                <p:nvPr/>
              </p:nvSpPr>
              <p:spPr bwMode="auto">
                <a:xfrm>
                  <a:off x="4127" y="1472"/>
                  <a:ext cx="214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n-US" sz="1000" b="1">
                      <a:solidFill>
                        <a:srgbClr val="000000"/>
                      </a:solidFill>
                      <a:latin typeface="Comic Sans MS" pitchFamily="43" charset="0"/>
                    </a:rPr>
                    <a:t>ROD</a:t>
                  </a:r>
                  <a:endParaRPr lang="en-US" sz="1400">
                    <a:latin typeface="Comic Sans MS" pitchFamily="43" charset="0"/>
                  </a:endParaRPr>
                </a:p>
              </p:txBody>
            </p:sp>
          </p:grpSp>
          <p:grpSp>
            <p:nvGrpSpPr>
              <p:cNvPr id="1292120" name="Group 16"/>
              <p:cNvGrpSpPr>
                <a:grpSpLocks/>
              </p:cNvGrpSpPr>
              <p:nvPr/>
            </p:nvGrpSpPr>
            <p:grpSpPr bwMode="auto">
              <a:xfrm>
                <a:off x="3338" y="1576"/>
                <a:ext cx="317" cy="125"/>
                <a:chOff x="3624" y="1448"/>
                <a:chExt cx="344" cy="125"/>
              </a:xfrm>
            </p:grpSpPr>
            <p:grpSp>
              <p:nvGrpSpPr>
                <p:cNvPr id="1292121" name="Group 17"/>
                <p:cNvGrpSpPr>
                  <a:grpSpLocks/>
                </p:cNvGrpSpPr>
                <p:nvPr/>
              </p:nvGrpSpPr>
              <p:grpSpPr bwMode="auto">
                <a:xfrm>
                  <a:off x="3624" y="1448"/>
                  <a:ext cx="344" cy="125"/>
                  <a:chOff x="3393" y="1000"/>
                  <a:chExt cx="908" cy="118"/>
                </a:xfrm>
              </p:grpSpPr>
              <p:grpSp>
                <p:nvGrpSpPr>
                  <p:cNvPr id="1292122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393" y="1000"/>
                    <a:ext cx="906" cy="116"/>
                    <a:chOff x="3393" y="1000"/>
                    <a:chExt cx="906" cy="116"/>
                  </a:xfrm>
                </p:grpSpPr>
                <p:sp>
                  <p:nvSpPr>
                    <p:cNvPr id="57931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2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3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4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5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0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7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8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39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0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1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2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1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3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4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5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6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7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8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8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49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2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0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1" name="Rectangle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3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2" name="Rectangl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3" name="Rectangle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6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4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5" name="Rectangl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3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6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1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7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8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59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0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1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4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2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3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4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5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6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7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5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8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69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0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1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2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3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6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4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5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6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3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7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8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6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79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8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0" name="Rectangl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79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1" name="Rectangle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1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2" name="Rectangl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3" name="Rectangl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4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4" name="Rectangle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6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5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6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8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7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8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2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89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4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0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1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7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2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099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3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0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4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2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5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6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5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7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7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8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08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999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0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0" name="Rectangl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1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1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3"/>
                      <a:ext cx="906" cy="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002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3" y="1115"/>
                      <a:ext cx="906" cy="1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47765E"/>
                        </a:gs>
                        <a:gs pos="50000">
                          <a:srgbClr val="99FFCC"/>
                        </a:gs>
                        <a:gs pos="100000">
                          <a:srgbClr val="47765E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7930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393" y="1000"/>
                    <a:ext cx="908" cy="11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47765E"/>
                      </a:gs>
                      <a:gs pos="50000">
                        <a:srgbClr val="99FFCC"/>
                      </a:gs>
                      <a:gs pos="100000">
                        <a:srgbClr val="47765E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7928" name="Rectangle 92"/>
                <p:cNvSpPr>
                  <a:spLocks noChangeArrowheads="1"/>
                </p:cNvSpPr>
                <p:nvPr/>
              </p:nvSpPr>
              <p:spPr bwMode="auto">
                <a:xfrm>
                  <a:off x="3711" y="1472"/>
                  <a:ext cx="214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n-US" sz="1000" b="1">
                      <a:solidFill>
                        <a:srgbClr val="000000"/>
                      </a:solidFill>
                      <a:latin typeface="Comic Sans MS" pitchFamily="43" charset="0"/>
                    </a:rPr>
                    <a:t>ROD</a:t>
                  </a:r>
                  <a:endParaRPr lang="en-US" sz="1400">
                    <a:latin typeface="Comic Sans MS" pitchFamily="43" charset="0"/>
                  </a:endParaRPr>
                </a:p>
              </p:txBody>
            </p:sp>
          </p:grpSp>
          <p:grpSp>
            <p:nvGrpSpPr>
              <p:cNvPr id="1292123" name="Group 93"/>
              <p:cNvGrpSpPr>
                <a:grpSpLocks/>
              </p:cNvGrpSpPr>
              <p:nvPr/>
            </p:nvGrpSpPr>
            <p:grpSpPr bwMode="auto">
              <a:xfrm>
                <a:off x="1425" y="1380"/>
                <a:ext cx="2474" cy="1509"/>
                <a:chOff x="1544" y="1380"/>
                <a:chExt cx="2680" cy="1509"/>
              </a:xfrm>
            </p:grpSpPr>
            <p:sp>
              <p:nvSpPr>
                <p:cNvPr id="57392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544" y="2021"/>
                  <a:ext cx="1191" cy="465"/>
                </a:xfrm>
                <a:prstGeom prst="rect">
                  <a:avLst/>
                </a:prstGeom>
                <a:solidFill>
                  <a:srgbClr val="DCDCE2"/>
                </a:solidFill>
                <a:ln w="6350" cap="sq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kumimoji="1" lang="en-US" sz="1400" b="1">
                      <a:latin typeface="Comic Sans MS" pitchFamily="43" charset="0"/>
                    </a:rPr>
                    <a:t>LVL2</a:t>
                  </a:r>
                </a:p>
                <a:p>
                  <a:pPr algn="l"/>
                  <a:endParaRPr kumimoji="1" lang="en-US" sz="1400" b="1">
                    <a:latin typeface="Comic Sans MS" pitchFamily="43" charset="0"/>
                  </a:endParaRPr>
                </a:p>
                <a:p>
                  <a:pPr algn="l"/>
                  <a:endParaRPr kumimoji="1" lang="en-US" sz="1400" b="1">
                    <a:latin typeface="Comic Sans MS" pitchFamily="43" charset="0"/>
                  </a:endParaRPr>
                </a:p>
                <a:p>
                  <a:pPr algn="l"/>
                  <a:endParaRPr kumimoji="1" lang="en-US" sz="1800" b="1">
                    <a:latin typeface="Comic Sans MS" pitchFamily="43" charset="0"/>
                  </a:endParaRPr>
                </a:p>
              </p:txBody>
            </p:sp>
            <p:sp>
              <p:nvSpPr>
                <p:cNvPr id="57393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2255" y="1993"/>
                  <a:ext cx="612" cy="174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200" b="1">
                      <a:solidFill>
                        <a:srgbClr val="02016B"/>
                      </a:solidFill>
                      <a:latin typeface="Comic Sans MS" pitchFamily="43" charset="0"/>
                    </a:rPr>
                    <a:t>~ 10 ms</a:t>
                  </a:r>
                </a:p>
              </p:txBody>
            </p:sp>
            <p:cxnSp>
              <p:nvCxnSpPr>
                <p:cNvPr id="57394" name="AutoShape 96"/>
                <p:cNvCxnSpPr>
                  <a:cxnSpLocks noChangeShapeType="1"/>
                  <a:stCxn id="58185" idx="2"/>
                  <a:endCxn id="57392" idx="0"/>
                </p:cNvCxnSpPr>
                <p:nvPr/>
              </p:nvCxnSpPr>
              <p:spPr bwMode="auto">
                <a:xfrm rot="5400000" flipH="1">
                  <a:off x="3017" y="1144"/>
                  <a:ext cx="330" cy="2084"/>
                </a:xfrm>
                <a:prstGeom prst="bentConnector5">
                  <a:avLst>
                    <a:gd name="adj1" fmla="val -43597"/>
                    <a:gd name="adj2" fmla="val 49617"/>
                    <a:gd name="adj3" fmla="val 143597"/>
                  </a:avLst>
                </a:prstGeom>
                <a:noFill/>
                <a:ln w="28575" cap="sq">
                  <a:solidFill>
                    <a:srgbClr val="FF000C"/>
                  </a:solidFill>
                  <a:miter lim="800000"/>
                  <a:headEnd/>
                  <a:tailEnd type="triangle" w="med" len="med"/>
                </a:ln>
              </p:spPr>
            </p:cxnSp>
            <p:grpSp>
              <p:nvGrpSpPr>
                <p:cNvPr id="1292124" name="Group 97"/>
                <p:cNvGrpSpPr>
                  <a:grpSpLocks/>
                </p:cNvGrpSpPr>
                <p:nvPr/>
              </p:nvGrpSpPr>
              <p:grpSpPr bwMode="auto">
                <a:xfrm>
                  <a:off x="1736" y="2170"/>
                  <a:ext cx="330" cy="160"/>
                  <a:chOff x="1736" y="2034"/>
                  <a:chExt cx="330" cy="160"/>
                </a:xfrm>
              </p:grpSpPr>
              <p:grpSp>
                <p:nvGrpSpPr>
                  <p:cNvPr id="129212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1736" y="2034"/>
                    <a:ext cx="330" cy="160"/>
                    <a:chOff x="2320" y="1724"/>
                    <a:chExt cx="333" cy="206"/>
                  </a:xfrm>
                </p:grpSpPr>
                <p:grpSp>
                  <p:nvGrpSpPr>
                    <p:cNvPr id="1292126" name="Group 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20" y="1724"/>
                      <a:ext cx="333" cy="206"/>
                      <a:chOff x="2320" y="1724"/>
                      <a:chExt cx="333" cy="206"/>
                    </a:xfrm>
                  </p:grpSpPr>
                  <p:grpSp>
                    <p:nvGrpSpPr>
                      <p:cNvPr id="1292127" name="Group 1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320" y="1724"/>
                        <a:ext cx="333" cy="206"/>
                        <a:chOff x="2320" y="1724"/>
                        <a:chExt cx="333" cy="206"/>
                      </a:xfrm>
                    </p:grpSpPr>
                    <p:sp>
                      <p:nvSpPr>
                        <p:cNvPr id="57727" name="Rectangle 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28" name="Rectangle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29" name="Rectangle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0" name="Rectangl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1" name="Rectangle 1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2" name="Rectangle 1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3" name="Rectangle 1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4" name="Rectangle 1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5" name="Rectangle 1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6" name="Rectangle 1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7" name="Rectangl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8" name="Rectangle 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39" name="Rectangle 1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0" name="Rectangl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1" name="Rectangle 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2" name="Rectangle 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3" name="Rectangle 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4" name="Rectangle 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5" name="Rectangle 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6" name="Rectangle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7" name="Rectangle 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8" name="Rectangle 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49" name="Rectangl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0" name="Rectangle 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1" name="Rectangle 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2" name="Rectangle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3" name="Rectangle 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4" name="Rectangle 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5" name="Rectangle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6" name="Rectangle 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7" name="Rectangle 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8" name="Rectangle 1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4"/>
                          <a:ext cx="333" cy="3"/>
                        </a:xfrm>
                        <a:prstGeom prst="rect">
                          <a:avLst/>
                        </a:prstGeom>
                        <a:solidFill>
                          <a:srgbClr val="FFDB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59" name="Rectangle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0" name="Rectangle 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1" name="Rectangle 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2" name="Rectangle 1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3" name="Rectangle 1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4" name="Rectangle 1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5" name="Rectangle 1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6" name="Rectangle 1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7" name="Rectangle 1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8" name="Rectangle 1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69" name="Rectangle 1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0" name="Rectangle 1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1" name="Rectangle 1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2" name="Rectangle 1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3" name="Rectangle 1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4" name="Rectangle 1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5" name="Rectangle 1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6" name="Rectangle 1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7" name="Rectangle 1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8" name="Rectangle 1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79" name="Rectangle 1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0" name="Rectangle 1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1" name="Rectangle 1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2" name="Rectangle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3" name="Rectangle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4" name="Rectangle 1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5" name="Rectangle 1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6" name="Rectangle 1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7" name="Rectangle 1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8" name="Rectangle 1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89" name="Rectangle 1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0" name="Rectangle 1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1" name="Rectangle 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2" name="Rectangle 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3" name="Rectangle 1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4" name="Rectangle 1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5" name="Rectangle 1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6" name="Rectangle 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7" name="Rectangle 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8" name="Rectangle 1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4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799" name="Rectangle 1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4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0" name="Rectangle 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4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1" name="Rectangle 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4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2" name="Rectangle 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4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3" name="Rectangle 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4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4" name="Rectangle 1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5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5" name="Rectangle 1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5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6" name="Rectangle 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5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7" name="Rectangle 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5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8" name="Rectangl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5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09" name="Rectangl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5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0" name="Rectangl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5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1" name="Rectangl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6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2" name="Rectangle 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6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3" name="Rectangle 1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6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4" name="Rectangle 1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6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5" name="Rectangle 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6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6" name="Rectangle 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6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7" name="Rectangle 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7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8" name="Rectangle 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7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19" name="Rectangle 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7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0" name="Rectangle 1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7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1" name="Rectangle 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77"/>
                          <a:ext cx="333" cy="3"/>
                        </a:xfrm>
                        <a:prstGeom prst="rect">
                          <a:avLst/>
                        </a:prstGeom>
                        <a:solidFill>
                          <a:srgbClr val="FFDC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2" name="Rectangle 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8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3" name="Rectangle 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8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4" name="Rectangle 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8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5" name="Rectangle 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8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6" name="Rectangle 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8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7" name="Rectangle 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8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8" name="Rectangle 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9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29" name="Rectangle 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9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0" name="Rectangle 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9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1" name="Rectangle 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9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2" name="Rectangle 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9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3" name="Rectangle 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9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4" name="Rectangle 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9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5" name="Rectangle 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0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6" name="Rectangle 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0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7" name="Rectangle 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0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8" name="Rectangle 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0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39" name="Rectangle 2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0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0" name="Rectangle 2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0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1" name="Rectangle 2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1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2" name="Rectangle 2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1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3" name="Rectangle 2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1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4" name="Rectangle 2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1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5" name="Rectangle 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1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6" name="Rectangle 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1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7" name="Rectangle 2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2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8" name="Rectangle 2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2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49" name="Rectangle 2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2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0" name="Rectangle 2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2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1" name="Rectangle 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2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2" name="Rectangle 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92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BD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3" name="Freeform 2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0" y="1724"/>
                          <a:ext cx="330" cy="203"/>
                        </a:xfrm>
                        <a:custGeom>
                          <a:avLst/>
                          <a:gdLst>
                            <a:gd name="T0" fmla="*/ 36 w 330"/>
                            <a:gd name="T1" fmla="*/ 0 h 203"/>
                            <a:gd name="T2" fmla="*/ 22 w 330"/>
                            <a:gd name="T3" fmla="*/ 3 h 203"/>
                            <a:gd name="T4" fmla="*/ 10 w 330"/>
                            <a:gd name="T5" fmla="*/ 10 h 203"/>
                            <a:gd name="T6" fmla="*/ 3 w 330"/>
                            <a:gd name="T7" fmla="*/ 21 h 203"/>
                            <a:gd name="T8" fmla="*/ 0 w 330"/>
                            <a:gd name="T9" fmla="*/ 34 h 203"/>
                            <a:gd name="T10" fmla="*/ 0 w 330"/>
                            <a:gd name="T11" fmla="*/ 169 h 203"/>
                            <a:gd name="T12" fmla="*/ 3 w 330"/>
                            <a:gd name="T13" fmla="*/ 182 h 203"/>
                            <a:gd name="T14" fmla="*/ 10 w 330"/>
                            <a:gd name="T15" fmla="*/ 193 h 203"/>
                            <a:gd name="T16" fmla="*/ 22 w 330"/>
                            <a:gd name="T17" fmla="*/ 200 h 203"/>
                            <a:gd name="T18" fmla="*/ 36 w 330"/>
                            <a:gd name="T19" fmla="*/ 203 h 203"/>
                            <a:gd name="T20" fmla="*/ 294 w 330"/>
                            <a:gd name="T21" fmla="*/ 203 h 203"/>
                            <a:gd name="T22" fmla="*/ 308 w 330"/>
                            <a:gd name="T23" fmla="*/ 200 h 203"/>
                            <a:gd name="T24" fmla="*/ 320 w 330"/>
                            <a:gd name="T25" fmla="*/ 193 h 203"/>
                            <a:gd name="T26" fmla="*/ 326 w 330"/>
                            <a:gd name="T27" fmla="*/ 182 h 203"/>
                            <a:gd name="T28" fmla="*/ 330 w 330"/>
                            <a:gd name="T29" fmla="*/ 169 h 203"/>
                            <a:gd name="T30" fmla="*/ 330 w 330"/>
                            <a:gd name="T31" fmla="*/ 34 h 203"/>
                            <a:gd name="T32" fmla="*/ 326 w 330"/>
                            <a:gd name="T33" fmla="*/ 21 h 203"/>
                            <a:gd name="T34" fmla="*/ 320 w 330"/>
                            <a:gd name="T35" fmla="*/ 10 h 203"/>
                            <a:gd name="T36" fmla="*/ 308 w 330"/>
                            <a:gd name="T37" fmla="*/ 3 h 203"/>
                            <a:gd name="T38" fmla="*/ 294 w 330"/>
                            <a:gd name="T39" fmla="*/ 0 h 203"/>
                            <a:gd name="T40" fmla="*/ 36 w 330"/>
                            <a:gd name="T41" fmla="*/ 0 h 203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30"/>
                            <a:gd name="T64" fmla="*/ 0 h 203"/>
                            <a:gd name="T65" fmla="*/ 330 w 330"/>
                            <a:gd name="T66" fmla="*/ 203 h 203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30" h="203">
                              <a:moveTo>
                                <a:pt x="36" y="0"/>
                              </a:moveTo>
                              <a:lnTo>
                                <a:pt x="22" y="3"/>
                              </a:lnTo>
                              <a:lnTo>
                                <a:pt x="10" y="10"/>
                              </a:lnTo>
                              <a:lnTo>
                                <a:pt x="3" y="21"/>
                              </a:lnTo>
                              <a:lnTo>
                                <a:pt x="0" y="34"/>
                              </a:lnTo>
                              <a:lnTo>
                                <a:pt x="0" y="169"/>
                              </a:lnTo>
                              <a:lnTo>
                                <a:pt x="3" y="182"/>
                              </a:lnTo>
                              <a:lnTo>
                                <a:pt x="10" y="193"/>
                              </a:lnTo>
                              <a:lnTo>
                                <a:pt x="22" y="200"/>
                              </a:lnTo>
                              <a:lnTo>
                                <a:pt x="36" y="203"/>
                              </a:lnTo>
                              <a:lnTo>
                                <a:pt x="294" y="203"/>
                              </a:lnTo>
                              <a:lnTo>
                                <a:pt x="308" y="200"/>
                              </a:lnTo>
                              <a:lnTo>
                                <a:pt x="320" y="193"/>
                              </a:lnTo>
                              <a:lnTo>
                                <a:pt x="326" y="182"/>
                              </a:lnTo>
                              <a:lnTo>
                                <a:pt x="330" y="169"/>
                              </a:lnTo>
                              <a:lnTo>
                                <a:pt x="330" y="34"/>
                              </a:lnTo>
                              <a:lnTo>
                                <a:pt x="326" y="21"/>
                              </a:lnTo>
                              <a:lnTo>
                                <a:pt x="320" y="10"/>
                              </a:lnTo>
                              <a:lnTo>
                                <a:pt x="308" y="3"/>
                              </a:lnTo>
                              <a:lnTo>
                                <a:pt x="294" y="0"/>
                              </a:lnTo>
                              <a:lnTo>
                                <a:pt x="3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BD7"/>
                        </a:solidFill>
                        <a:ln w="0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4" name="Freeform 2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20" y="1724"/>
                          <a:ext cx="330" cy="203"/>
                        </a:xfrm>
                        <a:custGeom>
                          <a:avLst/>
                          <a:gdLst>
                            <a:gd name="T0" fmla="*/ 36 w 330"/>
                            <a:gd name="T1" fmla="*/ 0 h 203"/>
                            <a:gd name="T2" fmla="*/ 22 w 330"/>
                            <a:gd name="T3" fmla="*/ 3 h 203"/>
                            <a:gd name="T4" fmla="*/ 10 w 330"/>
                            <a:gd name="T5" fmla="*/ 10 h 203"/>
                            <a:gd name="T6" fmla="*/ 3 w 330"/>
                            <a:gd name="T7" fmla="*/ 21 h 203"/>
                            <a:gd name="T8" fmla="*/ 0 w 330"/>
                            <a:gd name="T9" fmla="*/ 34 h 203"/>
                            <a:gd name="T10" fmla="*/ 0 w 330"/>
                            <a:gd name="T11" fmla="*/ 169 h 203"/>
                            <a:gd name="T12" fmla="*/ 3 w 330"/>
                            <a:gd name="T13" fmla="*/ 182 h 203"/>
                            <a:gd name="T14" fmla="*/ 10 w 330"/>
                            <a:gd name="T15" fmla="*/ 193 h 203"/>
                            <a:gd name="T16" fmla="*/ 22 w 330"/>
                            <a:gd name="T17" fmla="*/ 200 h 203"/>
                            <a:gd name="T18" fmla="*/ 36 w 330"/>
                            <a:gd name="T19" fmla="*/ 203 h 203"/>
                            <a:gd name="T20" fmla="*/ 294 w 330"/>
                            <a:gd name="T21" fmla="*/ 203 h 203"/>
                            <a:gd name="T22" fmla="*/ 308 w 330"/>
                            <a:gd name="T23" fmla="*/ 200 h 203"/>
                            <a:gd name="T24" fmla="*/ 320 w 330"/>
                            <a:gd name="T25" fmla="*/ 193 h 203"/>
                            <a:gd name="T26" fmla="*/ 326 w 330"/>
                            <a:gd name="T27" fmla="*/ 182 h 203"/>
                            <a:gd name="T28" fmla="*/ 330 w 330"/>
                            <a:gd name="T29" fmla="*/ 169 h 203"/>
                            <a:gd name="T30" fmla="*/ 330 w 330"/>
                            <a:gd name="T31" fmla="*/ 34 h 203"/>
                            <a:gd name="T32" fmla="*/ 326 w 330"/>
                            <a:gd name="T33" fmla="*/ 21 h 203"/>
                            <a:gd name="T34" fmla="*/ 320 w 330"/>
                            <a:gd name="T35" fmla="*/ 10 h 203"/>
                            <a:gd name="T36" fmla="*/ 308 w 330"/>
                            <a:gd name="T37" fmla="*/ 3 h 203"/>
                            <a:gd name="T38" fmla="*/ 294 w 330"/>
                            <a:gd name="T39" fmla="*/ 0 h 203"/>
                            <a:gd name="T40" fmla="*/ 36 w 330"/>
                            <a:gd name="T41" fmla="*/ 0 h 203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30"/>
                            <a:gd name="T64" fmla="*/ 0 h 203"/>
                            <a:gd name="T65" fmla="*/ 330 w 330"/>
                            <a:gd name="T66" fmla="*/ 203 h 203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30" h="203">
                              <a:moveTo>
                                <a:pt x="36" y="0"/>
                              </a:moveTo>
                              <a:lnTo>
                                <a:pt x="22" y="3"/>
                              </a:lnTo>
                              <a:lnTo>
                                <a:pt x="10" y="10"/>
                              </a:lnTo>
                              <a:lnTo>
                                <a:pt x="3" y="21"/>
                              </a:lnTo>
                              <a:lnTo>
                                <a:pt x="0" y="34"/>
                              </a:lnTo>
                              <a:lnTo>
                                <a:pt x="0" y="169"/>
                              </a:lnTo>
                              <a:lnTo>
                                <a:pt x="3" y="182"/>
                              </a:lnTo>
                              <a:lnTo>
                                <a:pt x="10" y="193"/>
                              </a:lnTo>
                              <a:lnTo>
                                <a:pt x="22" y="200"/>
                              </a:lnTo>
                              <a:lnTo>
                                <a:pt x="36" y="203"/>
                              </a:lnTo>
                              <a:lnTo>
                                <a:pt x="294" y="203"/>
                              </a:lnTo>
                              <a:lnTo>
                                <a:pt x="308" y="200"/>
                              </a:lnTo>
                              <a:lnTo>
                                <a:pt x="320" y="193"/>
                              </a:lnTo>
                              <a:lnTo>
                                <a:pt x="326" y="182"/>
                              </a:lnTo>
                              <a:lnTo>
                                <a:pt x="330" y="169"/>
                              </a:lnTo>
                              <a:lnTo>
                                <a:pt x="330" y="34"/>
                              </a:lnTo>
                              <a:lnTo>
                                <a:pt x="326" y="21"/>
                              </a:lnTo>
                              <a:lnTo>
                                <a:pt x="320" y="10"/>
                              </a:lnTo>
                              <a:lnTo>
                                <a:pt x="308" y="3"/>
                              </a:lnTo>
                              <a:lnTo>
                                <a:pt x="294" y="0"/>
                              </a:lnTo>
                              <a:lnTo>
                                <a:pt x="3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5" name="Rectangle 2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6" name="Rectangle 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7" name="Rectangle 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8" name="Rectangle 2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2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59" name="Rectangle 2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0" name="Rectangle 2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1" name="Rectangle 2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2" name="Rectangle 2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3" name="Rectangle 2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4" name="Rectangle 2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3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5" name="Rectangle 2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6" name="Rectangle 2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7" name="Rectangle 2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8" name="Rectangle 2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69" name="Rectangle 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0" name="Rectangle 2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4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1" name="Rectangle 2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2" name="Rectangle 2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3" name="Rectangle 2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4" name="Rectangle 2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5" name="Rectangle 2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6" name="Rectangle 2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5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7" name="Rectangle 2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8" name="Rectangle 2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79" name="Rectangle 2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0" name="Rectangle 2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1" name="Rectangle 2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2" name="Rectangle 2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3" name="Rectangle 2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6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4" name="Rectangle 2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5" name="Rectangle 2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6" name="Rectangle 2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4"/>
                          <a:ext cx="333" cy="3"/>
                        </a:xfrm>
                        <a:prstGeom prst="rect">
                          <a:avLst/>
                        </a:prstGeom>
                        <a:solidFill>
                          <a:srgbClr val="FFDB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7" name="Rectangle 2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8" name="Rectangle 2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7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89" name="Rectangle 2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0" name="Rectangle 2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1" name="Rectangle 2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2" name="Rectangle 2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3" name="Rectangle 2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4" name="Rectangle 2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8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5" name="Rectangle 2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6" name="Rectangle 2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2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7" name="Rectangle 2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8" name="Rectangle 2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899" name="Rectangle 2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0" name="Rectangle 2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79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1" name="Rectangle 2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0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2" name="Rectangle 2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3" name="Rectangle 2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3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4" name="Rectangle 2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5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5" name="Rectangle 2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6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6" name="Rectangle 2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8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7" name="Rectangle 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0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8" name="Rectangle 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1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09" name="Rectangle 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3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0" name="Rectangle 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4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1" name="Rectangle 2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6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2" name="Rectangle 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3" name="Rectangle 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19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4" name="Rectangle 2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1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5" name="Rectangle 2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6" name="Rectangle 2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7" name="Rectangle 2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8" name="Rectangle 2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7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19" name="Rectangle 2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29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20" name="Rectangle 2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21" name="Rectangle 2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2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22" name="Rectangle 2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4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23" name="Rectangle 2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5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24" name="Rectangle 2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7"/>
                          <a:ext cx="333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25" name="Rectangle 2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38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926" name="Rectangle 3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320" y="1840"/>
                          <a:ext cx="333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7673" name="Rectangle 3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42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CD9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74" name="Rectangle 3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43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CE9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75" name="Rectangle 3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45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CE9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76" name="Rectangle 3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4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CF9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77" name="Rectangle 3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48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CFA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78" name="Rectangle 3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50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CFA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79" name="Rectangle 3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51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0A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0" name="Rectangle 3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53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1A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1" name="Rectangle 3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5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1A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2" name="Rectangle 3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5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2A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3" name="Rectangle 3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58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2A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4" name="Rectangle 3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59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3A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5" name="Rectangle 3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61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4A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6" name="Rectangle 3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62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4A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7" name="Rectangle 3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6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5A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8" name="Rectangle 3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66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6A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89" name="Rectangle 3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67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7B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0" name="Rectangle 3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69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7B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1" name="Rectangle 3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71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8B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2" name="Rectangle 3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72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9B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3" name="Rectangle 3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74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AB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4" name="Rectangle 3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75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BB8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5" name="Rectangle 3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77"/>
                        <a:ext cx="333" cy="3"/>
                      </a:xfrm>
                      <a:prstGeom prst="rect">
                        <a:avLst/>
                      </a:prstGeom>
                      <a:solidFill>
                        <a:srgbClr val="FFDCB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6" name="Rectangle 3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80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CB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7" name="Rectangle 3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82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DDB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8" name="Rectangle 3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83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EB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699" name="Rectangle 3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85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DFC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0" name="Rectangle 3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87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0C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1" name="Rectangle 3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88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0C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2" name="Rectangle 3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90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1C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3" name="Rectangle 3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91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2C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4" name="Rectangle 3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93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2C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5" name="Rectangle 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95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3C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6" name="Rectangle 3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9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4C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7" name="Rectangle 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98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4CB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8" name="Rectangle 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899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5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09" name="Rectangle 3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01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5C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0" name="Rectangle 3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03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6C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1" name="Rectangle 3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0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7C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2" name="Rectangle 3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06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7D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3" name="Rectangle 3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08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7D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4" name="Rectangle 3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09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8D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5" name="Rectangle 3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11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8D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6" name="Rectangle 3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12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8D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7" name="Rectangle 3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14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9D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8" name="Rectangle 3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16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9D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19" name="Rectangle 3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17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9D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20" name="Rectangle 3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19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9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21" name="Rectangle 3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20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A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22" name="Rectangle 3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22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A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23" name="Rectangle 3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24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24" name="Rectangle 3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25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25" name="Rectangle 3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27"/>
                        <a:ext cx="333" cy="1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726" name="Rectangle 3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20" y="1928"/>
                        <a:ext cx="333" cy="2"/>
                      </a:xfrm>
                      <a:prstGeom prst="rect">
                        <a:avLst/>
                      </a:prstGeom>
                      <a:solidFill>
                        <a:srgbClr val="FFEBD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7671" name="Freeform 355"/>
                    <p:cNvSpPr>
                      <a:spLocks/>
                    </p:cNvSpPr>
                    <p:nvPr/>
                  </p:nvSpPr>
                  <p:spPr bwMode="auto">
                    <a:xfrm>
                      <a:off x="2320" y="1724"/>
                      <a:ext cx="330" cy="203"/>
                    </a:xfrm>
                    <a:custGeom>
                      <a:avLst/>
                      <a:gdLst>
                        <a:gd name="T0" fmla="*/ 36 w 330"/>
                        <a:gd name="T1" fmla="*/ 0 h 203"/>
                        <a:gd name="T2" fmla="*/ 22 w 330"/>
                        <a:gd name="T3" fmla="*/ 3 h 203"/>
                        <a:gd name="T4" fmla="*/ 10 w 330"/>
                        <a:gd name="T5" fmla="*/ 10 h 203"/>
                        <a:gd name="T6" fmla="*/ 3 w 330"/>
                        <a:gd name="T7" fmla="*/ 21 h 203"/>
                        <a:gd name="T8" fmla="*/ 0 w 330"/>
                        <a:gd name="T9" fmla="*/ 34 h 203"/>
                        <a:gd name="T10" fmla="*/ 0 w 330"/>
                        <a:gd name="T11" fmla="*/ 169 h 203"/>
                        <a:gd name="T12" fmla="*/ 3 w 330"/>
                        <a:gd name="T13" fmla="*/ 182 h 203"/>
                        <a:gd name="T14" fmla="*/ 10 w 330"/>
                        <a:gd name="T15" fmla="*/ 193 h 203"/>
                        <a:gd name="T16" fmla="*/ 22 w 330"/>
                        <a:gd name="T17" fmla="*/ 200 h 203"/>
                        <a:gd name="T18" fmla="*/ 36 w 330"/>
                        <a:gd name="T19" fmla="*/ 203 h 203"/>
                        <a:gd name="T20" fmla="*/ 294 w 330"/>
                        <a:gd name="T21" fmla="*/ 203 h 203"/>
                        <a:gd name="T22" fmla="*/ 308 w 330"/>
                        <a:gd name="T23" fmla="*/ 200 h 203"/>
                        <a:gd name="T24" fmla="*/ 320 w 330"/>
                        <a:gd name="T25" fmla="*/ 193 h 203"/>
                        <a:gd name="T26" fmla="*/ 326 w 330"/>
                        <a:gd name="T27" fmla="*/ 182 h 203"/>
                        <a:gd name="T28" fmla="*/ 330 w 330"/>
                        <a:gd name="T29" fmla="*/ 169 h 203"/>
                        <a:gd name="T30" fmla="*/ 330 w 330"/>
                        <a:gd name="T31" fmla="*/ 34 h 203"/>
                        <a:gd name="T32" fmla="*/ 326 w 330"/>
                        <a:gd name="T33" fmla="*/ 21 h 203"/>
                        <a:gd name="T34" fmla="*/ 320 w 330"/>
                        <a:gd name="T35" fmla="*/ 10 h 203"/>
                        <a:gd name="T36" fmla="*/ 308 w 330"/>
                        <a:gd name="T37" fmla="*/ 3 h 203"/>
                        <a:gd name="T38" fmla="*/ 294 w 330"/>
                        <a:gd name="T39" fmla="*/ 0 h 203"/>
                        <a:gd name="T40" fmla="*/ 36 w 330"/>
                        <a:gd name="T41" fmla="*/ 0 h 20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330"/>
                        <a:gd name="T64" fmla="*/ 0 h 203"/>
                        <a:gd name="T65" fmla="*/ 330 w 330"/>
                        <a:gd name="T66" fmla="*/ 203 h 20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330" h="203">
                          <a:moveTo>
                            <a:pt x="36" y="0"/>
                          </a:moveTo>
                          <a:lnTo>
                            <a:pt x="22" y="3"/>
                          </a:lnTo>
                          <a:lnTo>
                            <a:pt x="10" y="10"/>
                          </a:lnTo>
                          <a:lnTo>
                            <a:pt x="3" y="21"/>
                          </a:lnTo>
                          <a:lnTo>
                            <a:pt x="0" y="34"/>
                          </a:lnTo>
                          <a:lnTo>
                            <a:pt x="0" y="169"/>
                          </a:lnTo>
                          <a:lnTo>
                            <a:pt x="3" y="182"/>
                          </a:lnTo>
                          <a:lnTo>
                            <a:pt x="10" y="193"/>
                          </a:lnTo>
                          <a:lnTo>
                            <a:pt x="22" y="200"/>
                          </a:lnTo>
                          <a:lnTo>
                            <a:pt x="36" y="203"/>
                          </a:lnTo>
                          <a:lnTo>
                            <a:pt x="294" y="203"/>
                          </a:lnTo>
                          <a:lnTo>
                            <a:pt x="308" y="200"/>
                          </a:lnTo>
                          <a:lnTo>
                            <a:pt x="320" y="193"/>
                          </a:lnTo>
                          <a:lnTo>
                            <a:pt x="326" y="182"/>
                          </a:lnTo>
                          <a:lnTo>
                            <a:pt x="330" y="169"/>
                          </a:lnTo>
                          <a:lnTo>
                            <a:pt x="330" y="34"/>
                          </a:lnTo>
                          <a:lnTo>
                            <a:pt x="326" y="21"/>
                          </a:lnTo>
                          <a:lnTo>
                            <a:pt x="320" y="10"/>
                          </a:lnTo>
                          <a:lnTo>
                            <a:pt x="308" y="3"/>
                          </a:lnTo>
                          <a:lnTo>
                            <a:pt x="294" y="0"/>
                          </a:lnTo>
                          <a:lnTo>
                            <a:pt x="36" y="0"/>
                          </a:lnTo>
                          <a:close/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7669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1784" y="2075"/>
                    <a:ext cx="258" cy="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ROIB</a:t>
                    </a:r>
                    <a:endParaRPr lang="en-US" sz="1200">
                      <a:latin typeface="Comic Sans MS" pitchFamily="43" charset="0"/>
                    </a:endParaRPr>
                  </a:p>
                </p:txBody>
              </p:sp>
            </p:grpSp>
            <p:grpSp>
              <p:nvGrpSpPr>
                <p:cNvPr id="57344" name="Group 357"/>
                <p:cNvGrpSpPr>
                  <a:grpSpLocks/>
                </p:cNvGrpSpPr>
                <p:nvPr/>
              </p:nvGrpSpPr>
              <p:grpSpPr bwMode="auto">
                <a:xfrm>
                  <a:off x="1596" y="2168"/>
                  <a:ext cx="1112" cy="721"/>
                  <a:chOff x="1596" y="2040"/>
                  <a:chExt cx="1112" cy="721"/>
                </a:xfrm>
              </p:grpSpPr>
              <p:sp>
                <p:nvSpPr>
                  <p:cNvPr id="57405" name="Rectangle 358"/>
                  <p:cNvSpPr>
                    <a:spLocks noChangeArrowheads="1"/>
                  </p:cNvSpPr>
                  <p:nvPr/>
                </p:nvSpPr>
                <p:spPr bwMode="auto">
                  <a:xfrm>
                    <a:off x="1596" y="2328"/>
                    <a:ext cx="289" cy="159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593C76"/>
                      </a:gs>
                      <a:gs pos="50000">
                        <a:srgbClr val="C081FF"/>
                      </a:gs>
                      <a:gs pos="100000">
                        <a:srgbClr val="593C76"/>
                      </a:gs>
                    </a:gsLst>
                    <a:lin ang="5400000" scaled="1"/>
                  </a:gradFill>
                  <a:ln w="793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406" name="Rectangle 359"/>
                  <p:cNvSpPr>
                    <a:spLocks noChangeArrowheads="1"/>
                  </p:cNvSpPr>
                  <p:nvPr/>
                </p:nvSpPr>
                <p:spPr bwMode="auto">
                  <a:xfrm>
                    <a:off x="1693" y="2377"/>
                    <a:ext cx="167" cy="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L2P</a:t>
                    </a:r>
                    <a:endParaRPr lang="en-US" sz="1000">
                      <a:latin typeface="Comic Sans MS" pitchFamily="43" charset="0"/>
                    </a:endParaRPr>
                  </a:p>
                </p:txBody>
              </p:sp>
              <p:grpSp>
                <p:nvGrpSpPr>
                  <p:cNvPr id="57345" name="Group 360"/>
                  <p:cNvGrpSpPr>
                    <a:grpSpLocks/>
                  </p:cNvGrpSpPr>
                  <p:nvPr/>
                </p:nvGrpSpPr>
                <p:grpSpPr bwMode="auto">
                  <a:xfrm>
                    <a:off x="2280" y="2040"/>
                    <a:ext cx="329" cy="160"/>
                    <a:chOff x="2775" y="1724"/>
                    <a:chExt cx="331" cy="206"/>
                  </a:xfrm>
                </p:grpSpPr>
                <p:grpSp>
                  <p:nvGrpSpPr>
                    <p:cNvPr id="57349" name="Group 3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75" y="1724"/>
                      <a:ext cx="331" cy="206"/>
                      <a:chOff x="2775" y="1724"/>
                      <a:chExt cx="331" cy="206"/>
                    </a:xfrm>
                  </p:grpSpPr>
                  <p:grpSp>
                    <p:nvGrpSpPr>
                      <p:cNvPr id="57351" name="Group 3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75" y="1724"/>
                        <a:ext cx="331" cy="206"/>
                        <a:chOff x="2775" y="1724"/>
                        <a:chExt cx="331" cy="206"/>
                      </a:xfrm>
                    </p:grpSpPr>
                    <p:sp>
                      <p:nvSpPr>
                        <p:cNvPr id="57468" name="Rectangle 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69" name="Rectangle 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6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0" name="Rectangle 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1" name="Rectangle 3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2" name="Rectangle 3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3" name="Rectangle 3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4" name="Rectangle 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5" name="Rectangle 3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6" name="Rectangle 3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7" name="Rectangle 3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9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8" name="Rectangle 3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79" name="Rectangle 3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2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0" name="Rectangle 3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1" name="Rectangle 3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2" name="Rectangle 3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3" name="Rectangle 3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4" name="Rectangle 3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5" name="Rectangle 3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6" name="Rectangle 3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7" name="Rectangle 3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5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8" name="Rectangle 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89" name="Rectangle 3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0" name="Rectangle 3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1" name="Rectangle 3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2" name="Rectangle 3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3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3" name="Rectangle 3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4" name="Rectangle 3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5" name="Rectangle 3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8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6" name="Rectangle 3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7" name="Rectangle 3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8" name="Rectangle 3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499" name="Rectangle 3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4"/>
                          <a:ext cx="331" cy="3"/>
                        </a:xfrm>
                        <a:prstGeom prst="rect">
                          <a:avLst/>
                        </a:prstGeom>
                        <a:solidFill>
                          <a:srgbClr val="FFDB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0" name="Rectangle 3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1" name="Rectangle 3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9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2" name="Rectangle 3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3" name="Rectangle 3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4" name="Rectangle 3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5" name="Rectangle 4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6" name="Rectangle 4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7" name="Rectangle 4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8" name="Rectangle 4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09" name="Rectangle 4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2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0" name="Rectangle 4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1" name="Rectangle 4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2" name="Rectangle 4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3" name="Rectangle 4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4" name="Rectangle 4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5" name="Rectangle 4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6" name="Rectangle 4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7" name="Rectangle 4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5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8" name="Rectangle 4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19" name="Rectangle 4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8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0" name="Rectangle 4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1" name="Rectangle 4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2" name="Rectangle 4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3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3" name="Rectangle 4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4" name="Rectangle 4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6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5" name="Rectangle 4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6" name="Rectangle 4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7" name="Rectangle 4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8" name="Rectangle 4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29" name="Rectangle 4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0" name="Rectangle 4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1" name="Rectangle 4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2" name="Rectangle 4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9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3" name="Rectangle 4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4" name="Rectangle 4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5" name="Rectangle 4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6" name="Rectangle 4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7" name="Rectangle 4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8" name="Rectangle 4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39" name="Rectangle 4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4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0" name="Rectangle 4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42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1" name="Rectangle 4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4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2" name="Rectangle 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45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3" name="Rectangle 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4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4" name="Rectangle 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4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5" name="Rectangle 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5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6" name="Rectangle 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5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7" name="Rectangle 4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53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8" name="Rectangle 4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5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49" name="Rectangle 4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5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0" name="Rectangle 4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58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1" name="Rectangle 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5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2" name="Rectangle 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6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3" name="Rectangle 4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6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4" name="Rectangle 4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6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5" name="Rectangle 4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66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6" name="Rectangle 4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6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7" name="Rectangle 4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6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8" name="Rectangle 4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7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59" name="Rectangle 4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7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0" name="Rectangle 4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7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1" name="Rectangle 4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7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2" name="Rectangle 4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77"/>
                          <a:ext cx="331" cy="3"/>
                        </a:xfrm>
                        <a:prstGeom prst="rect">
                          <a:avLst/>
                        </a:prstGeom>
                        <a:solidFill>
                          <a:srgbClr val="FFDC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3" name="Rectangle 4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8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4" name="Rectangle 4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82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5" name="Rectangle 4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8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6" name="Rectangle 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8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7" name="Rectangle 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8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8" name="Rectangle 4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8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69" name="Rectangle 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9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0" name="Rectangle 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9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1" name="Rectangle 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9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2" name="Rectangle 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95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3" name="Rectangle 4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9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4" name="Rectangle 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98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5" name="Rectangle 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9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6" name="Rectangle 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0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7" name="Rectangle 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03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8" name="Rectangle 4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0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79" name="Rectangle 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0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0" name="Rectangle 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08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1" name="Rectangle 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0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2" name="Rectangle 4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1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3" name="Rectangle 4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1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4" name="Rectangle 4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1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5" name="Rectangle 4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16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6" name="Rectangle 4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1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7" name="Rectangle 4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19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8" name="Rectangle 4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2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89" name="Rectangle 4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2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0" name="Rectangle 4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2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1" name="Rectangle 4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2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2" name="Rectangle 4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2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3" name="Rectangle 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92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BD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4" name="Freeform 48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75" y="1724"/>
                          <a:ext cx="328" cy="203"/>
                        </a:xfrm>
                        <a:custGeom>
                          <a:avLst/>
                          <a:gdLst>
                            <a:gd name="T0" fmla="*/ 34 w 328"/>
                            <a:gd name="T1" fmla="*/ 0 h 203"/>
                            <a:gd name="T2" fmla="*/ 20 w 328"/>
                            <a:gd name="T3" fmla="*/ 3 h 203"/>
                            <a:gd name="T4" fmla="*/ 10 w 328"/>
                            <a:gd name="T5" fmla="*/ 10 h 203"/>
                            <a:gd name="T6" fmla="*/ 3 w 328"/>
                            <a:gd name="T7" fmla="*/ 21 h 203"/>
                            <a:gd name="T8" fmla="*/ 0 w 328"/>
                            <a:gd name="T9" fmla="*/ 34 h 203"/>
                            <a:gd name="T10" fmla="*/ 0 w 328"/>
                            <a:gd name="T11" fmla="*/ 169 h 203"/>
                            <a:gd name="T12" fmla="*/ 3 w 328"/>
                            <a:gd name="T13" fmla="*/ 182 h 203"/>
                            <a:gd name="T14" fmla="*/ 10 w 328"/>
                            <a:gd name="T15" fmla="*/ 193 h 203"/>
                            <a:gd name="T16" fmla="*/ 20 w 328"/>
                            <a:gd name="T17" fmla="*/ 200 h 203"/>
                            <a:gd name="T18" fmla="*/ 34 w 328"/>
                            <a:gd name="T19" fmla="*/ 203 h 203"/>
                            <a:gd name="T20" fmla="*/ 294 w 328"/>
                            <a:gd name="T21" fmla="*/ 203 h 203"/>
                            <a:gd name="T22" fmla="*/ 307 w 328"/>
                            <a:gd name="T23" fmla="*/ 200 h 203"/>
                            <a:gd name="T24" fmla="*/ 318 w 328"/>
                            <a:gd name="T25" fmla="*/ 193 h 203"/>
                            <a:gd name="T26" fmla="*/ 324 w 328"/>
                            <a:gd name="T27" fmla="*/ 182 h 203"/>
                            <a:gd name="T28" fmla="*/ 328 w 328"/>
                            <a:gd name="T29" fmla="*/ 169 h 203"/>
                            <a:gd name="T30" fmla="*/ 328 w 328"/>
                            <a:gd name="T31" fmla="*/ 34 h 203"/>
                            <a:gd name="T32" fmla="*/ 324 w 328"/>
                            <a:gd name="T33" fmla="*/ 21 h 203"/>
                            <a:gd name="T34" fmla="*/ 318 w 328"/>
                            <a:gd name="T35" fmla="*/ 10 h 203"/>
                            <a:gd name="T36" fmla="*/ 307 w 328"/>
                            <a:gd name="T37" fmla="*/ 3 h 203"/>
                            <a:gd name="T38" fmla="*/ 294 w 328"/>
                            <a:gd name="T39" fmla="*/ 0 h 203"/>
                            <a:gd name="T40" fmla="*/ 34 w 328"/>
                            <a:gd name="T41" fmla="*/ 0 h 203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28"/>
                            <a:gd name="T64" fmla="*/ 0 h 203"/>
                            <a:gd name="T65" fmla="*/ 328 w 328"/>
                            <a:gd name="T66" fmla="*/ 203 h 203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28" h="203">
                              <a:moveTo>
                                <a:pt x="34" y="0"/>
                              </a:moveTo>
                              <a:lnTo>
                                <a:pt x="20" y="3"/>
                              </a:lnTo>
                              <a:lnTo>
                                <a:pt x="10" y="10"/>
                              </a:lnTo>
                              <a:lnTo>
                                <a:pt x="3" y="21"/>
                              </a:lnTo>
                              <a:lnTo>
                                <a:pt x="0" y="34"/>
                              </a:lnTo>
                              <a:lnTo>
                                <a:pt x="0" y="169"/>
                              </a:lnTo>
                              <a:lnTo>
                                <a:pt x="3" y="182"/>
                              </a:lnTo>
                              <a:lnTo>
                                <a:pt x="10" y="193"/>
                              </a:lnTo>
                              <a:lnTo>
                                <a:pt x="20" y="200"/>
                              </a:lnTo>
                              <a:lnTo>
                                <a:pt x="34" y="203"/>
                              </a:lnTo>
                              <a:lnTo>
                                <a:pt x="294" y="203"/>
                              </a:lnTo>
                              <a:lnTo>
                                <a:pt x="307" y="200"/>
                              </a:lnTo>
                              <a:lnTo>
                                <a:pt x="318" y="193"/>
                              </a:lnTo>
                              <a:lnTo>
                                <a:pt x="324" y="182"/>
                              </a:lnTo>
                              <a:lnTo>
                                <a:pt x="328" y="169"/>
                              </a:lnTo>
                              <a:lnTo>
                                <a:pt x="328" y="34"/>
                              </a:lnTo>
                              <a:lnTo>
                                <a:pt x="324" y="21"/>
                              </a:lnTo>
                              <a:lnTo>
                                <a:pt x="318" y="10"/>
                              </a:lnTo>
                              <a:lnTo>
                                <a:pt x="307" y="3"/>
                              </a:lnTo>
                              <a:lnTo>
                                <a:pt x="294" y="0"/>
                              </a:lnTo>
                              <a:lnTo>
                                <a:pt x="3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BD7"/>
                        </a:solidFill>
                        <a:ln w="0">
                          <a:solidFill>
                            <a:srgbClr val="FFFFFF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5" name="Freeform 49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775" y="1724"/>
                          <a:ext cx="328" cy="203"/>
                        </a:xfrm>
                        <a:custGeom>
                          <a:avLst/>
                          <a:gdLst>
                            <a:gd name="T0" fmla="*/ 34 w 328"/>
                            <a:gd name="T1" fmla="*/ 0 h 203"/>
                            <a:gd name="T2" fmla="*/ 20 w 328"/>
                            <a:gd name="T3" fmla="*/ 3 h 203"/>
                            <a:gd name="T4" fmla="*/ 10 w 328"/>
                            <a:gd name="T5" fmla="*/ 10 h 203"/>
                            <a:gd name="T6" fmla="*/ 3 w 328"/>
                            <a:gd name="T7" fmla="*/ 21 h 203"/>
                            <a:gd name="T8" fmla="*/ 0 w 328"/>
                            <a:gd name="T9" fmla="*/ 34 h 203"/>
                            <a:gd name="T10" fmla="*/ 0 w 328"/>
                            <a:gd name="T11" fmla="*/ 169 h 203"/>
                            <a:gd name="T12" fmla="*/ 3 w 328"/>
                            <a:gd name="T13" fmla="*/ 182 h 203"/>
                            <a:gd name="T14" fmla="*/ 10 w 328"/>
                            <a:gd name="T15" fmla="*/ 193 h 203"/>
                            <a:gd name="T16" fmla="*/ 20 w 328"/>
                            <a:gd name="T17" fmla="*/ 200 h 203"/>
                            <a:gd name="T18" fmla="*/ 34 w 328"/>
                            <a:gd name="T19" fmla="*/ 203 h 203"/>
                            <a:gd name="T20" fmla="*/ 294 w 328"/>
                            <a:gd name="T21" fmla="*/ 203 h 203"/>
                            <a:gd name="T22" fmla="*/ 307 w 328"/>
                            <a:gd name="T23" fmla="*/ 200 h 203"/>
                            <a:gd name="T24" fmla="*/ 318 w 328"/>
                            <a:gd name="T25" fmla="*/ 193 h 203"/>
                            <a:gd name="T26" fmla="*/ 324 w 328"/>
                            <a:gd name="T27" fmla="*/ 182 h 203"/>
                            <a:gd name="T28" fmla="*/ 328 w 328"/>
                            <a:gd name="T29" fmla="*/ 169 h 203"/>
                            <a:gd name="T30" fmla="*/ 328 w 328"/>
                            <a:gd name="T31" fmla="*/ 34 h 203"/>
                            <a:gd name="T32" fmla="*/ 324 w 328"/>
                            <a:gd name="T33" fmla="*/ 21 h 203"/>
                            <a:gd name="T34" fmla="*/ 318 w 328"/>
                            <a:gd name="T35" fmla="*/ 10 h 203"/>
                            <a:gd name="T36" fmla="*/ 307 w 328"/>
                            <a:gd name="T37" fmla="*/ 3 h 203"/>
                            <a:gd name="T38" fmla="*/ 294 w 328"/>
                            <a:gd name="T39" fmla="*/ 0 h 203"/>
                            <a:gd name="T40" fmla="*/ 34 w 328"/>
                            <a:gd name="T41" fmla="*/ 0 h 203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328"/>
                            <a:gd name="T64" fmla="*/ 0 h 203"/>
                            <a:gd name="T65" fmla="*/ 328 w 328"/>
                            <a:gd name="T66" fmla="*/ 203 h 203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328" h="203">
                              <a:moveTo>
                                <a:pt x="34" y="0"/>
                              </a:moveTo>
                              <a:lnTo>
                                <a:pt x="20" y="3"/>
                              </a:lnTo>
                              <a:lnTo>
                                <a:pt x="10" y="10"/>
                              </a:lnTo>
                              <a:lnTo>
                                <a:pt x="3" y="21"/>
                              </a:lnTo>
                              <a:lnTo>
                                <a:pt x="0" y="34"/>
                              </a:lnTo>
                              <a:lnTo>
                                <a:pt x="0" y="169"/>
                              </a:lnTo>
                              <a:lnTo>
                                <a:pt x="3" y="182"/>
                              </a:lnTo>
                              <a:lnTo>
                                <a:pt x="10" y="193"/>
                              </a:lnTo>
                              <a:lnTo>
                                <a:pt x="20" y="200"/>
                              </a:lnTo>
                              <a:lnTo>
                                <a:pt x="34" y="203"/>
                              </a:lnTo>
                              <a:lnTo>
                                <a:pt x="294" y="203"/>
                              </a:lnTo>
                              <a:lnTo>
                                <a:pt x="307" y="200"/>
                              </a:lnTo>
                              <a:lnTo>
                                <a:pt x="318" y="193"/>
                              </a:lnTo>
                              <a:lnTo>
                                <a:pt x="324" y="182"/>
                              </a:lnTo>
                              <a:lnTo>
                                <a:pt x="328" y="169"/>
                              </a:lnTo>
                              <a:lnTo>
                                <a:pt x="328" y="34"/>
                              </a:lnTo>
                              <a:lnTo>
                                <a:pt x="324" y="21"/>
                              </a:lnTo>
                              <a:lnTo>
                                <a:pt x="318" y="10"/>
                              </a:lnTo>
                              <a:lnTo>
                                <a:pt x="307" y="3"/>
                              </a:lnTo>
                              <a:lnTo>
                                <a:pt x="294" y="0"/>
                              </a:lnTo>
                              <a:lnTo>
                                <a:pt x="34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6" name="Rectangle 4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7" name="Rectangle 4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6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8" name="Rectangle 4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599" name="Rectangle 4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2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0" name="Rectangle 4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1" name="Rectangle 4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A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2" name="Rectangle 4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9D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3" name="Rectangle 4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4" name="Rectangle 4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9D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5" name="Rectangle 5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39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9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6" name="Rectangle 5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8D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7" name="Rectangle 5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2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8D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8" name="Rectangle 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8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09" name="Rectangle 5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7D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0" name="Rectangle 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7D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1" name="Rectangle 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4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7C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2" name="Rectangle 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6C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3" name="Rectangle 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5C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4" name="Rectangle 5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5C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5" name="Rectangle 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5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4C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6" name="Rectangle 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4C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7" name="Rectangle 5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5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3C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8" name="Rectangle 5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2C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19" name="Rectangle 5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2C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0" name="Rectangle 5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3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E1C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1" name="Rectangle 5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0C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2" name="Rectangle 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E0C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3" name="Rectangle 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8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FC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4" name="Rectangle 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6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EB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5" name="Rectangle 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DB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6" name="Rectangle 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CB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7" name="Rectangle 5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4"/>
                          <a:ext cx="331" cy="3"/>
                        </a:xfrm>
                        <a:prstGeom prst="rect">
                          <a:avLst/>
                        </a:prstGeom>
                        <a:solidFill>
                          <a:srgbClr val="FFDBB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8" name="Rectangle 5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BB8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29" name="Rectangle 5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79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AB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0" name="Rectangle 5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9B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1" name="Rectangle 5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8B3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2" name="Rectangle 5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7B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3" name="Rectangle 5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7B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4" name="Rectangle 5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6A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5" name="Rectangle 5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8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5A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6" name="Rectangle 5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4A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7" name="Rectangle 5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2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4A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8" name="Rectangle 5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3A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39" name="Rectangle 5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2A7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0" name="Rectangle 5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2A6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1" name="Rectangle 5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79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1A5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2" name="Rectangle 5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0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D1A4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3" name="Rectangle 5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D0A2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4" name="Rectangle 5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3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FA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5" name="Rectangle 5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5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FA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6" name="Rectangle 5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6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F9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7" name="Rectangle 5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8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8" name="Rectangle 5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0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E9E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49" name="Rectangle 5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1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D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0" name="Rectangle 5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3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1" name="Rectangle 5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4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2" name="Rectangle 5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6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3" name="Rectangle 5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4" name="Rectangle 5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19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5" name="Rectangle 5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1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6" name="Rectangle 5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7" name="Rectangle 5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8" name="Rectangle 5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59" name="Rectangle 5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7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0" name="Rectangle 5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29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1" name="Rectangle 5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2" name="Rectangle 5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2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3" name="Rectangle 5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4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C9A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4" name="Rectangle 5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5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C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5" name="Rectangle 5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7"/>
                          <a:ext cx="331" cy="1"/>
                        </a:xfrm>
                        <a:prstGeom prst="rect">
                          <a:avLst/>
                        </a:prstGeom>
                        <a:solidFill>
                          <a:srgbClr val="FFCD9B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6" name="Rectangle 5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38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7667" name="Rectangle 5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75" y="1840"/>
                          <a:ext cx="331" cy="2"/>
                        </a:xfrm>
                        <a:prstGeom prst="rect">
                          <a:avLst/>
                        </a:prstGeom>
                        <a:solidFill>
                          <a:srgbClr val="FFCD9C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7414" name="Rectangle 5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42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CD9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15" name="Rectangle 5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43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CE9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16" name="Rectangle 5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45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CE9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17" name="Rectangle 5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46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CF9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18" name="Rectangle 5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48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CFA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19" name="Rectangle 5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50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CFA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0" name="Rectangle 5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51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0A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1" name="Rectangle 5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53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D1A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2" name="Rectangle 5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54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1A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3" name="Rectangle 5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56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2A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4" name="Rectangle 5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58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D2A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5" name="Rectangle 5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59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3A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6" name="Rectangle 5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61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D4A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7" name="Rectangle 5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62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4A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8" name="Rectangle 5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64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5A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29" name="Rectangle 5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66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D6A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0" name="Rectangle 5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67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7B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1" name="Rectangle 5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69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7B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2" name="Rectangle 5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71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D8B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3" name="Rectangle 5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72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9B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4" name="Rectangle 5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74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DAB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5" name="Rectangle 5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75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BB8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6" name="Rectangle 5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77"/>
                        <a:ext cx="331" cy="3"/>
                      </a:xfrm>
                      <a:prstGeom prst="rect">
                        <a:avLst/>
                      </a:prstGeom>
                      <a:solidFill>
                        <a:srgbClr val="FFDCB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7" name="Rectangle 5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80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CB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8" name="Rectangle 5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82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DDB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39" name="Rectangle 5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83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EB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0" name="Rectangle 5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85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DFC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1" name="Rectangle 5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87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0C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2" name="Rectangle 5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88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0C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3" name="Rectangle 5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90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1C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4" name="Rectangle 5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91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2C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5" name="Rectangle 5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93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2C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6" name="Rectangle 5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95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3C9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7" name="Rectangle 5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96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4CA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8" name="Rectangle 5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98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4CB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49" name="Rectangle 5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899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5CC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0" name="Rectangle 5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01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5CD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1" name="Rectangle 6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03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6CE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2" name="Rectangle 6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04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7C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3" name="Rectangle 6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06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7D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4" name="Rectangle 6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08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7D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5" name="Rectangle 6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09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8D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6" name="Rectangle 6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11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8D2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7" name="Rectangle 6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12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8D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8" name="Rectangle 6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14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9D3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59" name="Rectangle 6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16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9D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0" name="Rectangle 6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17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9D4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1" name="Rectangle 6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19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9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2" name="Rectangle 6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20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A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3" name="Rectangle 6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22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AD5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4" name="Rectangle 6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24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5" name="Rectangle 6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25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6" name="Rectangle 6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27"/>
                        <a:ext cx="331" cy="1"/>
                      </a:xfrm>
                      <a:prstGeom prst="rect">
                        <a:avLst/>
                      </a:prstGeom>
                      <a:solidFill>
                        <a:srgbClr val="FFEAD6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7467" name="Rectangle 6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75" y="1928"/>
                        <a:ext cx="331" cy="2"/>
                      </a:xfrm>
                      <a:prstGeom prst="rect">
                        <a:avLst/>
                      </a:prstGeom>
                      <a:solidFill>
                        <a:srgbClr val="FFEBD7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7412" name="Freeform 617"/>
                    <p:cNvSpPr>
                      <a:spLocks/>
                    </p:cNvSpPr>
                    <p:nvPr/>
                  </p:nvSpPr>
                  <p:spPr bwMode="auto">
                    <a:xfrm>
                      <a:off x="2775" y="1724"/>
                      <a:ext cx="328" cy="203"/>
                    </a:xfrm>
                    <a:custGeom>
                      <a:avLst/>
                      <a:gdLst>
                        <a:gd name="T0" fmla="*/ 34 w 328"/>
                        <a:gd name="T1" fmla="*/ 0 h 203"/>
                        <a:gd name="T2" fmla="*/ 20 w 328"/>
                        <a:gd name="T3" fmla="*/ 3 h 203"/>
                        <a:gd name="T4" fmla="*/ 10 w 328"/>
                        <a:gd name="T5" fmla="*/ 10 h 203"/>
                        <a:gd name="T6" fmla="*/ 3 w 328"/>
                        <a:gd name="T7" fmla="*/ 21 h 203"/>
                        <a:gd name="T8" fmla="*/ 0 w 328"/>
                        <a:gd name="T9" fmla="*/ 34 h 203"/>
                        <a:gd name="T10" fmla="*/ 0 w 328"/>
                        <a:gd name="T11" fmla="*/ 169 h 203"/>
                        <a:gd name="T12" fmla="*/ 3 w 328"/>
                        <a:gd name="T13" fmla="*/ 182 h 203"/>
                        <a:gd name="T14" fmla="*/ 10 w 328"/>
                        <a:gd name="T15" fmla="*/ 193 h 203"/>
                        <a:gd name="T16" fmla="*/ 20 w 328"/>
                        <a:gd name="T17" fmla="*/ 200 h 203"/>
                        <a:gd name="T18" fmla="*/ 34 w 328"/>
                        <a:gd name="T19" fmla="*/ 203 h 203"/>
                        <a:gd name="T20" fmla="*/ 294 w 328"/>
                        <a:gd name="T21" fmla="*/ 203 h 203"/>
                        <a:gd name="T22" fmla="*/ 307 w 328"/>
                        <a:gd name="T23" fmla="*/ 200 h 203"/>
                        <a:gd name="T24" fmla="*/ 318 w 328"/>
                        <a:gd name="T25" fmla="*/ 193 h 203"/>
                        <a:gd name="T26" fmla="*/ 324 w 328"/>
                        <a:gd name="T27" fmla="*/ 182 h 203"/>
                        <a:gd name="T28" fmla="*/ 328 w 328"/>
                        <a:gd name="T29" fmla="*/ 169 h 203"/>
                        <a:gd name="T30" fmla="*/ 328 w 328"/>
                        <a:gd name="T31" fmla="*/ 34 h 203"/>
                        <a:gd name="T32" fmla="*/ 324 w 328"/>
                        <a:gd name="T33" fmla="*/ 21 h 203"/>
                        <a:gd name="T34" fmla="*/ 318 w 328"/>
                        <a:gd name="T35" fmla="*/ 10 h 203"/>
                        <a:gd name="T36" fmla="*/ 307 w 328"/>
                        <a:gd name="T37" fmla="*/ 3 h 203"/>
                        <a:gd name="T38" fmla="*/ 294 w 328"/>
                        <a:gd name="T39" fmla="*/ 0 h 203"/>
                        <a:gd name="T40" fmla="*/ 34 w 328"/>
                        <a:gd name="T41" fmla="*/ 0 h 20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328"/>
                        <a:gd name="T64" fmla="*/ 0 h 203"/>
                        <a:gd name="T65" fmla="*/ 328 w 328"/>
                        <a:gd name="T66" fmla="*/ 203 h 20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328" h="203">
                          <a:moveTo>
                            <a:pt x="34" y="0"/>
                          </a:moveTo>
                          <a:lnTo>
                            <a:pt x="20" y="3"/>
                          </a:lnTo>
                          <a:lnTo>
                            <a:pt x="10" y="10"/>
                          </a:lnTo>
                          <a:lnTo>
                            <a:pt x="3" y="21"/>
                          </a:lnTo>
                          <a:lnTo>
                            <a:pt x="0" y="34"/>
                          </a:lnTo>
                          <a:lnTo>
                            <a:pt x="0" y="169"/>
                          </a:lnTo>
                          <a:lnTo>
                            <a:pt x="3" y="182"/>
                          </a:lnTo>
                          <a:lnTo>
                            <a:pt x="10" y="193"/>
                          </a:lnTo>
                          <a:lnTo>
                            <a:pt x="20" y="200"/>
                          </a:lnTo>
                          <a:lnTo>
                            <a:pt x="34" y="203"/>
                          </a:lnTo>
                          <a:lnTo>
                            <a:pt x="294" y="203"/>
                          </a:lnTo>
                          <a:lnTo>
                            <a:pt x="307" y="200"/>
                          </a:lnTo>
                          <a:lnTo>
                            <a:pt x="318" y="193"/>
                          </a:lnTo>
                          <a:lnTo>
                            <a:pt x="324" y="182"/>
                          </a:lnTo>
                          <a:lnTo>
                            <a:pt x="328" y="169"/>
                          </a:lnTo>
                          <a:lnTo>
                            <a:pt x="328" y="34"/>
                          </a:lnTo>
                          <a:lnTo>
                            <a:pt x="324" y="21"/>
                          </a:lnTo>
                          <a:lnTo>
                            <a:pt x="318" y="10"/>
                          </a:lnTo>
                          <a:lnTo>
                            <a:pt x="307" y="3"/>
                          </a:lnTo>
                          <a:lnTo>
                            <a:pt x="294" y="0"/>
                          </a:lnTo>
                          <a:lnTo>
                            <a:pt x="34" y="0"/>
                          </a:lnTo>
                          <a:close/>
                        </a:path>
                      </a:pathLst>
                    </a:cu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7408" name="Rectangle 618"/>
                  <p:cNvSpPr>
                    <a:spLocks noChangeArrowheads="1"/>
                  </p:cNvSpPr>
                  <p:nvPr/>
                </p:nvSpPr>
                <p:spPr bwMode="auto">
                  <a:xfrm>
                    <a:off x="2352" y="2076"/>
                    <a:ext cx="257" cy="9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solidFill>
                          <a:srgbClr val="000000"/>
                        </a:solidFill>
                        <a:latin typeface="Comic Sans MS" pitchFamily="43" charset="0"/>
                      </a:rPr>
                      <a:t>L2SV</a:t>
                    </a:r>
                    <a:endParaRPr lang="en-US" sz="1000">
                      <a:latin typeface="Comic Sans MS" pitchFamily="43" charset="0"/>
                    </a:endParaRPr>
                  </a:p>
                </p:txBody>
              </p:sp>
              <p:sp>
                <p:nvSpPr>
                  <p:cNvPr id="57409" name="Oval 619"/>
                  <p:cNvSpPr>
                    <a:spLocks noChangeArrowheads="1"/>
                  </p:cNvSpPr>
                  <p:nvPr/>
                </p:nvSpPr>
                <p:spPr bwMode="auto">
                  <a:xfrm>
                    <a:off x="2184" y="2352"/>
                    <a:ext cx="524" cy="40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07036"/>
                      </a:gs>
                      <a:gs pos="50000">
                        <a:srgbClr val="F2F274"/>
                      </a:gs>
                      <a:gs pos="100000">
                        <a:srgbClr val="707036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410" name="Text Box 6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6" y="2336"/>
                    <a:ext cx="315" cy="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1" hangingPunct="1"/>
                    <a:r>
                      <a:rPr lang="en-US" sz="1000" b="1">
                        <a:latin typeface="Comic Sans MS" pitchFamily="43" charset="0"/>
                      </a:rPr>
                      <a:t>L2N</a:t>
                    </a:r>
                  </a:p>
                </p:txBody>
              </p:sp>
            </p:grpSp>
            <p:cxnSp>
              <p:nvCxnSpPr>
                <p:cNvPr id="57397" name="AutoShape 621"/>
                <p:cNvCxnSpPr>
                  <a:cxnSpLocks noChangeShapeType="1"/>
                  <a:endCxn id="57862" idx="0"/>
                </p:cNvCxnSpPr>
                <p:nvPr/>
              </p:nvCxnSpPr>
              <p:spPr bwMode="auto">
                <a:xfrm rot="5400000">
                  <a:off x="1645" y="1755"/>
                  <a:ext cx="680" cy="167"/>
                </a:xfrm>
                <a:prstGeom prst="bentConnector3">
                  <a:avLst>
                    <a:gd name="adj1" fmla="val 50000"/>
                  </a:avLst>
                </a:prstGeom>
                <a:noFill/>
                <a:ln w="3175" cap="sq">
                  <a:solidFill>
                    <a:srgbClr val="FF220A"/>
                  </a:solidFill>
                  <a:miter lim="800000"/>
                  <a:headEnd/>
                  <a:tailEnd type="triangle" w="med" len="med"/>
                </a:ln>
              </p:spPr>
            </p:cxnSp>
            <p:sp>
              <p:nvSpPr>
                <p:cNvPr id="57398" name="Text Box 62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824" y="1414"/>
                  <a:ext cx="282" cy="213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kumimoji="1" lang="en-US" sz="1200" b="1">
                      <a:solidFill>
                        <a:srgbClr val="FF220A"/>
                      </a:solidFill>
                      <a:latin typeface="Comic Sans MS" pitchFamily="43" charset="0"/>
                    </a:rPr>
                    <a:t>RoI     </a:t>
                  </a:r>
                  <a:endParaRPr kumimoji="1" lang="en-US" sz="1200" b="1" u="sng">
                    <a:solidFill>
                      <a:srgbClr val="FF220A"/>
                    </a:solidFill>
                    <a:latin typeface="Comic Sans MS" pitchFamily="43" charset="0"/>
                  </a:endParaRPr>
                </a:p>
              </p:txBody>
            </p:sp>
            <p:sp>
              <p:nvSpPr>
                <p:cNvPr id="57399" name="Text Box 623"/>
                <p:cNvSpPr txBox="1">
                  <a:spLocks noChangeArrowheads="1"/>
                </p:cNvSpPr>
                <p:nvPr/>
              </p:nvSpPr>
              <p:spPr bwMode="auto">
                <a:xfrm>
                  <a:off x="2297" y="1712"/>
                  <a:ext cx="976" cy="155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000" b="1">
                      <a:solidFill>
                        <a:srgbClr val="FF000C"/>
                      </a:solidFill>
                      <a:latin typeface="Comic Sans MS" pitchFamily="43" charset="0"/>
                    </a:rPr>
                    <a:t>RoI data = 1-2%</a:t>
                  </a:r>
                </a:p>
              </p:txBody>
            </p:sp>
            <p:sp>
              <p:nvSpPr>
                <p:cNvPr id="57400" name="Text Box 624"/>
                <p:cNvSpPr txBox="1">
                  <a:spLocks noChangeArrowheads="1"/>
                </p:cNvSpPr>
                <p:nvPr/>
              </p:nvSpPr>
              <p:spPr bwMode="auto">
                <a:xfrm>
                  <a:off x="3159" y="1959"/>
                  <a:ext cx="545" cy="252"/>
                </a:xfrm>
                <a:prstGeom prst="rect">
                  <a:avLst/>
                </a:prstGeom>
                <a:noFill/>
                <a:ln w="28575" cap="sq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kumimoji="1" lang="en-US" sz="1000" b="1">
                      <a:solidFill>
                        <a:srgbClr val="FF000C"/>
                      </a:solidFill>
                      <a:latin typeface="Comic Sans MS" pitchFamily="43" charset="0"/>
                    </a:rPr>
                    <a:t>RoI </a:t>
                  </a:r>
                </a:p>
                <a:p>
                  <a:r>
                    <a:rPr kumimoji="1" lang="en-US" sz="1000" b="1">
                      <a:solidFill>
                        <a:srgbClr val="FF000C"/>
                      </a:solidFill>
                      <a:latin typeface="Comic Sans MS" pitchFamily="43" charset="0"/>
                    </a:rPr>
                    <a:t>requests</a:t>
                  </a:r>
                </a:p>
              </p:txBody>
            </p:sp>
            <p:cxnSp>
              <p:nvCxnSpPr>
                <p:cNvPr id="57401" name="AutoShape 6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2743" y="2188"/>
                  <a:ext cx="901" cy="84"/>
                </a:xfrm>
                <a:prstGeom prst="bentConnector3">
                  <a:avLst>
                    <a:gd name="adj1" fmla="val 59931"/>
                  </a:avLst>
                </a:prstGeom>
                <a:noFill/>
                <a:ln w="3175" cap="sq">
                  <a:solidFill>
                    <a:srgbClr val="FF220A"/>
                  </a:solidFill>
                  <a:miter lim="800000"/>
                  <a:headEnd/>
                  <a:tailEnd type="triangle" w="med" len="med"/>
                </a:ln>
              </p:spPr>
            </p:cxnSp>
            <p:cxnSp>
              <p:nvCxnSpPr>
                <p:cNvPr id="57402" name="AutoShape 626"/>
                <p:cNvCxnSpPr>
                  <a:cxnSpLocks noChangeShapeType="1"/>
                  <a:stCxn id="57912" idx="3"/>
                  <a:endCxn id="57655" idx="1"/>
                </p:cNvCxnSpPr>
                <p:nvPr/>
              </p:nvCxnSpPr>
              <p:spPr bwMode="auto">
                <a:xfrm>
                  <a:off x="2066" y="2243"/>
                  <a:ext cx="214" cy="1"/>
                </a:xfrm>
                <a:prstGeom prst="straightConnector1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57403" name="AutoShape 627"/>
                <p:cNvCxnSpPr>
                  <a:cxnSpLocks noChangeShapeType="1"/>
                  <a:stCxn id="57405" idx="3"/>
                  <a:endCxn id="57409" idx="2"/>
                </p:cNvCxnSpPr>
                <p:nvPr/>
              </p:nvCxnSpPr>
              <p:spPr bwMode="auto">
                <a:xfrm>
                  <a:off x="1885" y="2536"/>
                  <a:ext cx="299" cy="149"/>
                </a:xfrm>
                <a:prstGeom prst="straightConnector1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57404" name="AutoShape 628"/>
                <p:cNvCxnSpPr>
                  <a:cxnSpLocks noChangeShapeType="1"/>
                  <a:stCxn id="57467" idx="2"/>
                  <a:endCxn id="57409" idx="0"/>
                </p:cNvCxnSpPr>
                <p:nvPr/>
              </p:nvCxnSpPr>
              <p:spPr bwMode="auto">
                <a:xfrm rot="16200000" flipH="1">
                  <a:off x="2369" y="2403"/>
                  <a:ext cx="152" cy="1"/>
                </a:xfrm>
                <a:prstGeom prst="straightConnector1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</p:grpSp>
        </p:grpSp>
      </p:grpSp>
      <p:pic>
        <p:nvPicPr>
          <p:cNvPr id="165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58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ATLAS – Trigger and Data Acquisition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659" name="Picture 153" descr="bern_logo_4x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5037" y="762000"/>
            <a:ext cx="916396" cy="380999"/>
          </a:xfrm>
          <a:prstGeom prst="rect">
            <a:avLst/>
          </a:prstGeom>
          <a:noFill/>
        </p:spPr>
      </p:pic>
      <p:pic>
        <p:nvPicPr>
          <p:cNvPr id="1660" name="Picture 153" descr="bern_logo_4x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837" y="685800"/>
            <a:ext cx="916399" cy="381000"/>
          </a:xfrm>
          <a:prstGeom prst="rect">
            <a:avLst/>
          </a:prstGeom>
          <a:noFill/>
        </p:spPr>
      </p:pic>
      <p:pic>
        <p:nvPicPr>
          <p:cNvPr id="166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837" y="1066800"/>
            <a:ext cx="603290" cy="609600"/>
          </a:xfrm>
          <a:prstGeom prst="rect">
            <a:avLst/>
          </a:prstGeom>
          <a:noFill/>
        </p:spPr>
      </p:pic>
      <p:sp>
        <p:nvSpPr>
          <p:cNvPr id="1657" name="Date Placeholder 165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662" name="Slide Number Placeholder 166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70" name="Picture 2"/>
          <p:cNvPicPr>
            <a:picLocks noChangeAspect="1" noChangeArrowheads="1"/>
          </p:cNvPicPr>
          <p:nvPr/>
        </p:nvPicPr>
        <p:blipFill>
          <a:blip r:embed="rId3"/>
          <a:srcRect l="-449"/>
          <a:stretch>
            <a:fillRect/>
          </a:stretch>
        </p:blipFill>
        <p:spPr bwMode="auto">
          <a:xfrm>
            <a:off x="350837" y="685800"/>
            <a:ext cx="2171026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7" y="533400"/>
            <a:ext cx="8056447" cy="6019800"/>
          </a:xfrm>
        </p:spPr>
        <p:txBody>
          <a:bodyPr/>
          <a:lstStyle/>
          <a:p>
            <a:pPr marL="609600" indent="-609600">
              <a:buClr>
                <a:schemeClr val="tx1"/>
              </a:buClr>
            </a:pPr>
            <a:endParaRPr lang="en-GB" sz="2000" dirty="0">
              <a:solidFill>
                <a:srgbClr val="009900"/>
              </a:solidFill>
              <a:ea typeface="Arial" pitchFamily="43" charset="0"/>
              <a:cs typeface="Arial" pitchFamily="43" charset="0"/>
            </a:endParaRPr>
          </a:p>
          <a:p>
            <a:pPr marL="609600" indent="-609600">
              <a:buClr>
                <a:schemeClr val="tx1"/>
              </a:buClr>
            </a:pPr>
            <a:endParaRPr lang="en-GB" sz="2000" dirty="0">
              <a:solidFill>
                <a:srgbClr val="009900"/>
              </a:solidFill>
              <a:ea typeface="Arial" pitchFamily="43" charset="0"/>
              <a:cs typeface="Arial" pitchFamily="43" charset="0"/>
            </a:endParaRPr>
          </a:p>
          <a:p>
            <a:pPr marL="609600" indent="-609600">
              <a:buClr>
                <a:schemeClr val="tx1"/>
              </a:buClr>
            </a:pPr>
            <a:endParaRPr lang="en-GB" sz="2400" dirty="0">
              <a:solidFill>
                <a:srgbClr val="0066FF"/>
              </a:solidFill>
              <a:ea typeface="Arial" pitchFamily="43" charset="0"/>
              <a:cs typeface="Arial" pitchFamily="43" charset="0"/>
            </a:endParaRPr>
          </a:p>
        </p:txBody>
      </p:sp>
      <p:sp>
        <p:nvSpPr>
          <p:cNvPr id="551941" name="Rectangle 5"/>
          <p:cNvSpPr>
            <a:spLocks noChangeArrowheads="1"/>
          </p:cNvSpPr>
          <p:nvPr/>
        </p:nvSpPr>
        <p:spPr bwMode="auto">
          <a:xfrm>
            <a:off x="265196" y="682625"/>
            <a:ext cx="851368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82563" indent="-182563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1400">
              <a:solidFill>
                <a:srgbClr val="0066FF"/>
              </a:solidFill>
              <a:ea typeface="Arial" pitchFamily="43" charset="0"/>
              <a:cs typeface="Arial" pitchFamily="43" charset="0"/>
            </a:endParaRPr>
          </a:p>
        </p:txBody>
      </p:sp>
      <p:pic>
        <p:nvPicPr>
          <p:cNvPr id="551972" name="Picture 36" descr="bern_logo_4x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3037" y="838200"/>
            <a:ext cx="1076022" cy="465137"/>
          </a:xfrm>
          <a:prstGeom prst="rect">
            <a:avLst/>
          </a:prstGeom>
          <a:noFill/>
        </p:spPr>
      </p:pic>
      <p:sp>
        <p:nvSpPr>
          <p:cNvPr id="17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ATLAS – DAQ and Event Filter Hardware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1325" y="0"/>
            <a:ext cx="717550" cy="1081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" name="Picture 18" descr="HLT_Far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037" y="1333500"/>
            <a:ext cx="2514600" cy="1885950"/>
          </a:xfrm>
          <a:prstGeom prst="rect">
            <a:avLst/>
          </a:prstGeom>
        </p:spPr>
      </p:pic>
      <p:pic>
        <p:nvPicPr>
          <p:cNvPr id="20" name="Picture 19" descr="HLT_Pane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837" y="3276600"/>
            <a:ext cx="4163222" cy="28955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08437" y="914400"/>
            <a:ext cx="333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latin typeface="Comic Sans MS"/>
                <a:cs typeface="Comic Sans MS"/>
              </a:rPr>
              <a:t>Hardware Installation and Thru-put</a:t>
            </a:r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22" name="Picture 36" descr="bern_logo_4x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837" y="4038600"/>
            <a:ext cx="1076022" cy="465137"/>
          </a:xfrm>
          <a:prstGeom prst="rect">
            <a:avLst/>
          </a:prstGeom>
          <a:noFill/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0037" y="3886200"/>
            <a:ext cx="603290" cy="60960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427037" y="4495800"/>
            <a:ext cx="438785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Many Swiss HLT activities:</a:t>
            </a:r>
          </a:p>
          <a:p>
            <a:pPr marL="720725" lvl="1" indent="-2730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steering framework development</a:t>
            </a:r>
          </a:p>
          <a:p>
            <a:pPr marL="720725" lvl="1" indent="-2730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persistency of trigger information</a:t>
            </a:r>
          </a:p>
          <a:p>
            <a:pPr marL="720725" lvl="1" indent="-2730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level-2 calorimeter trigger calibration</a:t>
            </a:r>
          </a:p>
          <a:p>
            <a:pPr marL="720725" lvl="1" indent="-2730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sz="1400" dirty="0" err="1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E</a:t>
            </a:r>
            <a:r>
              <a:rPr lang="en-US" sz="1400" baseline="-25000" dirty="0" err="1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T</a:t>
            </a:r>
            <a:r>
              <a:rPr lang="en-US" sz="1400" dirty="0" err="1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miss</a:t>
            </a:r>
            <a:r>
              <a:rPr lang="en-US" sz="1400" dirty="0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 trigger development</a:t>
            </a:r>
          </a:p>
          <a:p>
            <a:pPr marL="720725" lvl="1" indent="-2730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trigger menus for physics in "express stream" </a:t>
            </a:r>
          </a:p>
          <a:p>
            <a:pPr marL="720725" lvl="1" indent="-273050" algn="l"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sz="1400" dirty="0" smtClean="0">
                <a:solidFill>
                  <a:srgbClr val="0000CC"/>
                </a:solidFill>
                <a:latin typeface="Comic Sans MS"/>
                <a:ea typeface="Arial" pitchFamily="43" charset="0"/>
                <a:cs typeface="Comic Sans MS"/>
              </a:rPr>
              <a:t>online integration of HLT algorithms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879A91E0-EE5D-4484-BFAC-DBD2131387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90525" y="838200"/>
            <a:ext cx="7851775" cy="5562600"/>
          </a:xfrm>
        </p:spPr>
        <p:txBody>
          <a:bodyPr/>
          <a:lstStyle/>
          <a:p>
            <a:r>
              <a:rPr lang="en-US" dirty="0" smtClean="0"/>
              <a:t>Table of personnel contributions.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427037" y="152400"/>
            <a:ext cx="7620000" cy="3810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</a:t>
            </a:r>
            <a:r>
              <a:rPr kumimoji="1" lang="en-US" sz="1600" kern="0" dirty="0" err="1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LHCb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6" name="Picture 5" descr="Fig_3_8_LHCb_swis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37" y="633045"/>
            <a:ext cx="8001000" cy="5539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837" y="3429000"/>
            <a:ext cx="86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UNIZh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6437" y="4343400"/>
            <a:ext cx="77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EPFL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1" name="Picture 7" descr="lhcb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0459" y="0"/>
            <a:ext cx="658416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h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65787" y="914401"/>
            <a:ext cx="7605050" cy="469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813875" y="5867400"/>
            <a:ext cx="635833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3E30F2"/>
                </a:solidFill>
                <a:latin typeface="Comic Sans MS"/>
                <a:ea typeface="Times" pitchFamily="43" charset="0"/>
                <a:cs typeface="Comic Sans MS"/>
              </a:rPr>
              <a:t>Detector installation completed </a:t>
            </a:r>
            <a:br>
              <a:rPr lang="en-GB" sz="1600" dirty="0">
                <a:solidFill>
                  <a:srgbClr val="3E30F2"/>
                </a:solidFill>
                <a:latin typeface="Comic Sans MS"/>
                <a:ea typeface="Times" pitchFamily="43" charset="0"/>
                <a:cs typeface="Comic Sans MS"/>
              </a:rPr>
            </a:br>
            <a:r>
              <a:rPr lang="en-GB" sz="1600" dirty="0">
                <a:solidFill>
                  <a:srgbClr val="3E30F2"/>
                </a:solidFill>
                <a:latin typeface="Comic Sans MS"/>
                <a:ea typeface="Times" pitchFamily="43" charset="0"/>
                <a:cs typeface="Comic Sans MS"/>
              </a:rPr>
              <a:t>(except the first </a:t>
            </a:r>
            <a:r>
              <a:rPr lang="en-GB" sz="1600" dirty="0" err="1">
                <a:solidFill>
                  <a:srgbClr val="3E30F2"/>
                </a:solidFill>
                <a:latin typeface="Comic Sans MS"/>
                <a:ea typeface="Times" pitchFamily="43" charset="0"/>
                <a:cs typeface="Comic Sans MS"/>
              </a:rPr>
              <a:t>Muon</a:t>
            </a:r>
            <a:r>
              <a:rPr lang="en-GB" sz="1600" dirty="0">
                <a:solidFill>
                  <a:srgbClr val="3E30F2"/>
                </a:solidFill>
                <a:latin typeface="Comic Sans MS"/>
                <a:ea typeface="Times" pitchFamily="43" charset="0"/>
                <a:cs typeface="Comic Sans MS"/>
              </a:rPr>
              <a:t> Station not needed for the 2008 run)</a:t>
            </a:r>
          </a:p>
        </p:txBody>
      </p:sp>
      <p:pic>
        <p:nvPicPr>
          <p:cNvPr id="14341" name="Picture 7" descr="lhcb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0459" y="0"/>
            <a:ext cx="658416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350837" y="152400"/>
            <a:ext cx="7620000" cy="3810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</a:t>
            </a:r>
            <a:r>
              <a:rPr kumimoji="1" lang="en-US" sz="1600" kern="0" dirty="0" err="1" smtClean="0">
                <a:solidFill>
                  <a:srgbClr val="3E30F2"/>
                </a:solidFill>
                <a:latin typeface="Helvetica"/>
                <a:ea typeface="ＭＳ Ｐゴシック" pitchFamily="42" charset="-128"/>
                <a:cs typeface="Helvetica"/>
              </a:rPr>
              <a:t>LHCb</a:t>
            </a:r>
            <a:r>
              <a:rPr kumimoji="1" lang="en-US" sz="1600" kern="0" dirty="0" smtClean="0">
                <a:solidFill>
                  <a:srgbClr val="3E30F2"/>
                </a:solidFill>
                <a:latin typeface="Helvetica"/>
                <a:ea typeface="ＭＳ Ｐゴシック" pitchFamily="42" charset="-128"/>
                <a:cs typeface="Helvetica"/>
              </a:rPr>
              <a:t> </a:t>
            </a:r>
            <a:r>
              <a:rPr lang="en-GB" sz="1600" dirty="0" smtClean="0">
                <a:solidFill>
                  <a:srgbClr val="3E30F2"/>
                </a:solidFill>
                <a:latin typeface="Helvetica"/>
                <a:ea typeface="Times" pitchFamily="43" charset="0"/>
                <a:cs typeface="Helvetica"/>
              </a:rPr>
              <a:t>Experimental Area IP8</a:t>
            </a:r>
            <a:endParaRPr kumimoji="1" lang="en-US" sz="1600" b="1" i="0" u="none" strike="noStrike" kern="0" cap="none" spc="0" normalizeH="0" baseline="0" noProof="0" dirty="0">
              <a:ln>
                <a:noFill/>
              </a:ln>
              <a:solidFill>
                <a:srgbClr val="3E30F2"/>
              </a:solidFill>
              <a:effectLst/>
              <a:uLnTx/>
              <a:uFillTx/>
              <a:latin typeface="Helvetica"/>
              <a:ea typeface="ＭＳ Ｐゴシック" pitchFamily="42" charset="-128"/>
              <a:cs typeface="Helvetica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TT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0913" y="2076450"/>
            <a:ext cx="4605861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TT-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44" y="2076450"/>
            <a:ext cx="25909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lhcb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0459" y="0"/>
            <a:ext cx="658416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 err="1" smtClean="0">
                <a:solidFill>
                  <a:srgbClr val="3E30F2"/>
                </a:solidFill>
                <a:ea typeface="Times" pitchFamily="43" charset="0"/>
                <a:cs typeface="Times" pitchFamily="43" charset="0"/>
              </a:rPr>
              <a:t>LHCb</a:t>
            </a:r>
            <a:r>
              <a:rPr lang="en-GB" sz="1600" dirty="0" smtClean="0">
                <a:solidFill>
                  <a:srgbClr val="3E30F2"/>
                </a:solidFill>
                <a:ea typeface="Times" pitchFamily="43" charset="0"/>
                <a:cs typeface="Times" pitchFamily="43" charset="0"/>
              </a:rPr>
              <a:t> – TT large surface silicon tracker by </a:t>
            </a:r>
            <a:r>
              <a:rPr lang="en-GB" sz="1600" dirty="0" err="1" smtClean="0">
                <a:solidFill>
                  <a:srgbClr val="3E30F2"/>
                </a:solidFill>
                <a:ea typeface="Times" pitchFamily="43" charset="0"/>
                <a:cs typeface="Times" pitchFamily="43" charset="0"/>
              </a:rPr>
              <a:t>UniZh</a:t>
            </a:r>
            <a:endParaRPr lang="en-US" sz="1600" dirty="0">
              <a:solidFill>
                <a:srgbClr val="3E30F2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telle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0170" y="2533651"/>
            <a:ext cx="3608940" cy="325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IT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7" y="2514600"/>
            <a:ext cx="4123961" cy="326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lhcb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0459" y="0"/>
            <a:ext cx="658416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81000" y="228600"/>
            <a:ext cx="7437437" cy="304800"/>
          </a:xfrm>
        </p:spPr>
        <p:txBody>
          <a:bodyPr/>
          <a:lstStyle/>
          <a:p>
            <a:r>
              <a:rPr lang="en-GB" sz="1600" dirty="0" err="1" smtClean="0">
                <a:solidFill>
                  <a:srgbClr val="3E30F2"/>
                </a:solidFill>
                <a:ea typeface="Times" pitchFamily="43" charset="0"/>
                <a:cs typeface="Times" pitchFamily="43" charset="0"/>
              </a:rPr>
              <a:t>LHCb</a:t>
            </a:r>
            <a:r>
              <a:rPr lang="en-GB" sz="1600" dirty="0" smtClean="0">
                <a:solidFill>
                  <a:srgbClr val="3E30F2"/>
                </a:solidFill>
                <a:ea typeface="Times" pitchFamily="43" charset="0"/>
                <a:cs typeface="Times" pitchFamily="43" charset="0"/>
              </a:rPr>
              <a:t> – IT and TELLE-1 – EPFL</a:t>
            </a:r>
            <a:endParaRPr lang="en-US" sz="1600" dirty="0">
              <a:solidFill>
                <a:srgbClr val="3E30F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3837" y="1600200"/>
            <a:ext cx="2176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3E30F2"/>
                </a:solidFill>
                <a:latin typeface="Times" pitchFamily="43" charset="0"/>
                <a:ea typeface="Times" pitchFamily="43" charset="0"/>
                <a:cs typeface="Times" pitchFamily="43" charset="0"/>
              </a:rPr>
              <a:t>IT and Telle-1</a:t>
            </a:r>
            <a:br>
              <a:rPr lang="en-GB" sz="1800" dirty="0" smtClean="0">
                <a:solidFill>
                  <a:srgbClr val="3E30F2"/>
                </a:solidFill>
                <a:latin typeface="Times" pitchFamily="43" charset="0"/>
                <a:ea typeface="Times" pitchFamily="43" charset="0"/>
                <a:cs typeface="Times" pitchFamily="43" charset="0"/>
              </a:rPr>
            </a:br>
            <a:r>
              <a:rPr lang="en-GB" sz="1800" dirty="0" smtClean="0">
                <a:solidFill>
                  <a:srgbClr val="3E30F2"/>
                </a:solidFill>
                <a:latin typeface="Times" pitchFamily="43" charset="0"/>
                <a:ea typeface="Times" pitchFamily="43" charset="0"/>
                <a:cs typeface="Times" pitchFamily="43" charset="0"/>
              </a:rPr>
              <a:t>inner silicon tracker </a:t>
            </a:r>
            <a:endParaRPr lang="en-US" sz="1800" dirty="0">
              <a:solidFill>
                <a:srgbClr val="3E30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89637" y="1524000"/>
            <a:ext cx="171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3E30F2"/>
                </a:solidFill>
                <a:latin typeface="Times" pitchFamily="43" charset="0"/>
                <a:ea typeface="Times" pitchFamily="43" charset="0"/>
                <a:cs typeface="Times" pitchFamily="43" charset="0"/>
              </a:rPr>
              <a:t>LHCb</a:t>
            </a:r>
            <a:r>
              <a:rPr lang="en-GB" sz="1800" dirty="0" smtClean="0">
                <a:solidFill>
                  <a:srgbClr val="3E30F2"/>
                </a:solidFill>
                <a:latin typeface="Times" pitchFamily="43" charset="0"/>
                <a:ea typeface="Times" pitchFamily="43" charset="0"/>
                <a:cs typeface="Times" pitchFamily="43" charset="0"/>
              </a:rPr>
              <a:t> common </a:t>
            </a:r>
            <a:br>
              <a:rPr lang="en-GB" sz="1800" dirty="0" smtClean="0">
                <a:solidFill>
                  <a:srgbClr val="3E30F2"/>
                </a:solidFill>
                <a:latin typeface="Times" pitchFamily="43" charset="0"/>
                <a:ea typeface="Times" pitchFamily="43" charset="0"/>
                <a:cs typeface="Times" pitchFamily="43" charset="0"/>
              </a:rPr>
            </a:br>
            <a:r>
              <a:rPr lang="en-GB" sz="1800" dirty="0" smtClean="0">
                <a:solidFill>
                  <a:srgbClr val="3E30F2"/>
                </a:solidFill>
                <a:latin typeface="Times" pitchFamily="43" charset="0"/>
                <a:ea typeface="Times" pitchFamily="43" charset="0"/>
                <a:cs typeface="Times" pitchFamily="43" charset="0"/>
              </a:rPr>
              <a:t>readout boards</a:t>
            </a:r>
            <a:endParaRPr lang="en-US" sz="1800" dirty="0">
              <a:solidFill>
                <a:srgbClr val="3E30F2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79C48D57-B773-4494-8509-AF3526894FA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witzerland_fullmap.jpg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2"/>
          <a:srcRect l="1668" t="1636" r="6667" b="1840"/>
          <a:stretch>
            <a:fillRect/>
          </a:stretch>
        </p:blipFill>
        <p:spPr bwMode="auto">
          <a:xfrm>
            <a:off x="427037" y="838200"/>
            <a:ext cx="7848865" cy="4384939"/>
          </a:xfrm>
          <a:prstGeom prst="rect">
            <a:avLst/>
          </a:prstGeom>
          <a:noFill/>
        </p:spPr>
      </p:pic>
      <p:pic>
        <p:nvPicPr>
          <p:cNvPr id="2051" name="Picture 3" descr="Switzerland.gif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3"/>
          <a:srcRect l="2" b="-175"/>
          <a:stretch>
            <a:fillRect/>
          </a:stretch>
        </p:blipFill>
        <p:spPr bwMode="auto">
          <a:xfrm>
            <a:off x="5075237" y="3962400"/>
            <a:ext cx="658416" cy="684213"/>
          </a:xfrm>
          <a:prstGeom prst="rect">
            <a:avLst/>
          </a:prstGeom>
          <a:noFill/>
        </p:spPr>
      </p:pic>
      <p:pic>
        <p:nvPicPr>
          <p:cNvPr id="2052" name="Picture 4" descr="&#10;pinred.gif   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2837" y="4114800"/>
            <a:ext cx="292629" cy="304800"/>
          </a:xfrm>
          <a:prstGeom prst="rect">
            <a:avLst/>
          </a:prstGeom>
          <a:noFill/>
        </p:spPr>
      </p:pic>
      <p:pic>
        <p:nvPicPr>
          <p:cNvPr id="2054" name="Picture 6" descr="&#10;pinred.gif   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0237" y="2590800"/>
            <a:ext cx="292629" cy="304800"/>
          </a:xfrm>
          <a:prstGeom prst="rect">
            <a:avLst/>
          </a:prstGeom>
          <a:noFill/>
        </p:spPr>
      </p:pic>
      <p:pic>
        <p:nvPicPr>
          <p:cNvPr id="2055" name="Picture 7" descr="&#10;pinred.gif   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" y="5410200"/>
            <a:ext cx="292629" cy="304800"/>
          </a:xfrm>
          <a:prstGeom prst="rect">
            <a:avLst/>
          </a:prstGeom>
          <a:noFill/>
        </p:spPr>
      </p:pic>
      <p:pic>
        <p:nvPicPr>
          <p:cNvPr id="2057" name="Picture 9" descr="pingreen.gif 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037" y="1600200"/>
            <a:ext cx="292629" cy="304800"/>
          </a:xfrm>
          <a:prstGeom prst="rect">
            <a:avLst/>
          </a:prstGeom>
          <a:noFill/>
        </p:spPr>
      </p:pic>
      <p:pic>
        <p:nvPicPr>
          <p:cNvPr id="2058" name="Picture 10" descr="pingreen.gif 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837" y="6096000"/>
            <a:ext cx="292629" cy="304800"/>
          </a:xfrm>
          <a:prstGeom prst="rect">
            <a:avLst/>
          </a:prstGeom>
          <a:noFill/>
        </p:spPr>
      </p:pic>
      <p:pic>
        <p:nvPicPr>
          <p:cNvPr id="2061" name="Picture 13" descr="&#10;pinviolet.gif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1437" y="4114800"/>
            <a:ext cx="292629" cy="304800"/>
          </a:xfrm>
          <a:prstGeom prst="rect">
            <a:avLst/>
          </a:prstGeom>
          <a:noFill/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194719" y="3581400"/>
            <a:ext cx="73157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EPFL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267325" y="4648200"/>
            <a:ext cx="23225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660066"/>
                </a:solidFill>
              </a:rPr>
              <a:t>CSCS </a:t>
            </a:r>
            <a:r>
              <a:rPr lang="en-US" sz="1400" b="1" dirty="0" err="1">
                <a:solidFill>
                  <a:srgbClr val="660066"/>
                </a:solidFill>
              </a:rPr>
              <a:t>Manno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4465637" y="1981200"/>
            <a:ext cx="6584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ETHZ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4389437" y="1676400"/>
            <a:ext cx="51210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PSI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655637" y="4038600"/>
            <a:ext cx="73157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BD43AC"/>
                </a:solidFill>
              </a:rPr>
              <a:t>CERN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808037" y="4419600"/>
            <a:ext cx="12436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BD2B05"/>
                </a:solidFill>
              </a:rPr>
              <a:t>Geneva</a:t>
            </a:r>
            <a:endParaRPr lang="en-US" sz="1400" b="1" dirty="0">
              <a:solidFill>
                <a:srgbClr val="BD43AC"/>
              </a:solidFill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2865437" y="2743200"/>
            <a:ext cx="12436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BD2B05"/>
                </a:solidFill>
              </a:rPr>
              <a:t>Bern</a:t>
            </a:r>
            <a:endParaRPr lang="en-US" sz="1400" b="1" dirty="0">
              <a:solidFill>
                <a:srgbClr val="BD43AC"/>
              </a:solidFill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5121010" y="1905000"/>
            <a:ext cx="12436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 smtClean="0">
                <a:solidFill>
                  <a:srgbClr val="0000CC"/>
                </a:solidFill>
              </a:rPr>
              <a:t>Zü</a:t>
            </a:r>
            <a:r>
              <a:rPr lang="en-US" sz="1400" b="1" dirty="0" smtClean="0">
                <a:solidFill>
                  <a:srgbClr val="008000"/>
                </a:solidFill>
              </a:rPr>
              <a:t>rich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4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The LHC and Swiss Participation – support at</a:t>
            </a:r>
            <a:r>
              <a:rPr kumimoji="1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 federal and cantonal level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26" name="Picture 13" descr="&#10;pinviolet.gif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2437" y="4495800"/>
            <a:ext cx="292629" cy="304800"/>
          </a:xfrm>
          <a:prstGeom prst="rect">
            <a:avLst/>
          </a:prstGeom>
          <a:noFill/>
        </p:spPr>
      </p:pic>
      <p:pic>
        <p:nvPicPr>
          <p:cNvPr id="28" name="Picture 10" descr="pingreen.gif 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5837" y="3352800"/>
            <a:ext cx="292629" cy="304800"/>
          </a:xfrm>
          <a:prstGeom prst="rect">
            <a:avLst/>
          </a:prstGeom>
          <a:noFill/>
        </p:spPr>
      </p:pic>
      <p:pic>
        <p:nvPicPr>
          <p:cNvPr id="29" name="Picture 13" descr="&#10;pinviolet.gif  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0437" y="5410200"/>
            <a:ext cx="292629" cy="304800"/>
          </a:xfrm>
          <a:prstGeom prst="rect">
            <a:avLst/>
          </a:prstGeom>
          <a:noFill/>
        </p:spPr>
      </p:pic>
      <p:pic>
        <p:nvPicPr>
          <p:cNvPr id="30" name="Picture 29" descr="pinblu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637" y="1752600"/>
            <a:ext cx="266700" cy="266700"/>
          </a:xfrm>
          <a:prstGeom prst="rect">
            <a:avLst/>
          </a:prstGeom>
        </p:spPr>
      </p:pic>
      <p:pic>
        <p:nvPicPr>
          <p:cNvPr id="31" name="Picture 30" descr="pinblu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437" y="1524000"/>
            <a:ext cx="266700" cy="266700"/>
          </a:xfrm>
          <a:prstGeom prst="rect">
            <a:avLst/>
          </a:prstGeom>
        </p:spPr>
      </p:pic>
      <p:pic>
        <p:nvPicPr>
          <p:cNvPr id="32" name="Picture 31" descr="pinblu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37" y="5791200"/>
            <a:ext cx="266700" cy="2667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89037" y="5410200"/>
            <a:ext cx="2126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ATLAS – Geneva, Bern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89037" y="5715000"/>
            <a:ext cx="2289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CMS – ETHZ, PSI, Zürich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89037" y="6096000"/>
            <a:ext cx="1970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</a:rPr>
              <a:t>LHCb</a:t>
            </a:r>
            <a:r>
              <a:rPr lang="en-US" sz="1400" dirty="0" smtClean="0">
                <a:solidFill>
                  <a:srgbClr val="0000CC"/>
                </a:solidFill>
              </a:rPr>
              <a:t> – EPFL, Zürich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03837" y="5410200"/>
            <a:ext cx="2598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Other – CERN, CSCS </a:t>
            </a:r>
            <a:r>
              <a:rPr lang="en-US" sz="1400" dirty="0" err="1" smtClean="0">
                <a:solidFill>
                  <a:srgbClr val="660066"/>
                </a:solidFill>
              </a:rPr>
              <a:t>Manno</a:t>
            </a:r>
            <a:endParaRPr lang="en-US" sz="1400" dirty="0">
              <a:solidFill>
                <a:srgbClr val="660066"/>
              </a:solidFill>
            </a:endParaRPr>
          </a:p>
        </p:txBody>
      </p:sp>
      <p:pic>
        <p:nvPicPr>
          <p:cNvPr id="37" name="Picture 3" descr="Switzerland.gif                                                00007890MacOSX                         B92D170A:"/>
          <p:cNvPicPr>
            <a:picLocks noChangeAspect="1" noChangeArrowheads="1"/>
          </p:cNvPicPr>
          <p:nvPr/>
        </p:nvPicPr>
        <p:blipFill>
          <a:blip r:embed="rId3"/>
          <a:srcRect l="2" b="-175"/>
          <a:stretch>
            <a:fillRect/>
          </a:stretch>
        </p:blipFill>
        <p:spPr bwMode="auto">
          <a:xfrm>
            <a:off x="4465637" y="5943600"/>
            <a:ext cx="3733800" cy="684213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837237" y="6019800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Why</a:t>
            </a:r>
          </a:p>
          <a:p>
            <a:r>
              <a:rPr lang="en-US" sz="1600" dirty="0" err="1" smtClean="0">
                <a:solidFill>
                  <a:srgbClr val="FF0000"/>
                </a:solidFill>
              </a:rPr>
              <a:t>Manno</a:t>
            </a:r>
            <a:r>
              <a:rPr lang="en-US" sz="1600" dirty="0" smtClean="0">
                <a:solidFill>
                  <a:srgbClr val="FF0000"/>
                </a:solidFill>
              </a:rPr>
              <a:t>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the LCG computing challenge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7" name="Picture 11" descr="CCEnet1_04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0438" y="3124200"/>
            <a:ext cx="4008437" cy="2977600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41437" y="4572000"/>
            <a:ext cx="3322639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808080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800" b="1" dirty="0" smtClean="0">
              <a:solidFill>
                <a:srgbClr val="0033CC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Tier-2 a regional center, e.g. CSCS in </a:t>
            </a:r>
            <a:r>
              <a:rPr lang="en-US" sz="1400" b="1" dirty="0" err="1">
                <a:solidFill>
                  <a:srgbClr val="FF0000"/>
                </a:solidFill>
              </a:rPr>
              <a:t>Manno</a:t>
            </a:r>
            <a:r>
              <a:rPr lang="en-US" sz="1400" b="1" dirty="0">
                <a:solidFill>
                  <a:srgbClr val="FF0000"/>
                </a:solidFill>
              </a:rPr>
              <a:t> (Ti).</a:t>
            </a:r>
            <a:endParaRPr lang="en-US" sz="1400" b="1" dirty="0">
              <a:solidFill>
                <a:srgbClr val="0033CC"/>
              </a:solidFill>
            </a:endParaRPr>
          </a:p>
          <a:p>
            <a:endParaRPr lang="en-US" sz="1400" b="1" dirty="0">
              <a:solidFill>
                <a:srgbClr val="0033CC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Tier-3 at an institute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(not shown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37" y="533400"/>
            <a:ext cx="3835400" cy="347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037" y="685800"/>
            <a:ext cx="2022856" cy="33528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3627437" y="1371600"/>
            <a:ext cx="762000" cy="2286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/>
              <a:latin typeface="Arial" pitchFamily="5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913437" y="3733800"/>
            <a:ext cx="762000" cy="2286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/>
              <a:latin typeface="Arial" pitchFamily="5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456236" y="990600"/>
            <a:ext cx="3322639" cy="116955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808080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</a:rPr>
              <a:t>Tier-0 at CERN</a:t>
            </a:r>
          </a:p>
          <a:p>
            <a:endParaRPr lang="en-US" sz="1400" b="1" dirty="0">
              <a:solidFill>
                <a:srgbClr val="0033CC"/>
              </a:solidFill>
            </a:endParaRPr>
          </a:p>
          <a:p>
            <a:r>
              <a:rPr lang="en-US" sz="1400" b="1" dirty="0">
                <a:solidFill>
                  <a:srgbClr val="0033CC"/>
                </a:solidFill>
              </a:rPr>
              <a:t>Tier-1 a large computer center (11 work for LHC, none in Switzerland) </a:t>
            </a:r>
            <a:r>
              <a:rPr lang="en-US" sz="1400" b="1" dirty="0">
                <a:solidFill>
                  <a:srgbClr val="FF0000"/>
                </a:solidFill>
              </a:rPr>
              <a:t>(work with Karlsruhe) </a:t>
            </a:r>
            <a:endParaRPr lang="en-US" sz="1400" b="1" dirty="0" smtClean="0">
              <a:solidFill>
                <a:srgbClr val="0033CC"/>
              </a:solidFill>
            </a:endParaRPr>
          </a:p>
          <a:p>
            <a:endParaRPr lang="en-US" sz="1800" b="1" dirty="0">
              <a:solidFill>
                <a:srgbClr val="0033CC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the Swiss T2 at </a:t>
            </a:r>
            <a:r>
              <a:rPr kumimoji="1" lang="en-US" sz="1600" kern="0" dirty="0" err="1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Manno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6" name="Picture 2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152400"/>
            <a:ext cx="720725" cy="522287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37" y="685800"/>
            <a:ext cx="4419600" cy="3314700"/>
          </a:xfrm>
          <a:prstGeom prst="rect">
            <a:avLst/>
          </a:prstGeom>
        </p:spPr>
      </p:pic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4968875" y="762000"/>
            <a:ext cx="3810000" cy="200054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173038" indent="-173038"/>
            <a:endParaRPr lang="en-US" sz="1600" dirty="0" smtClean="0"/>
          </a:p>
          <a:p>
            <a:pPr marL="173038" indent="-173038">
              <a:buFontTx/>
              <a:buChar char="•"/>
            </a:pPr>
            <a:endParaRPr lang="en-US" sz="1600" dirty="0"/>
          </a:p>
          <a:p>
            <a:pPr marL="173038" indent="-173038"/>
            <a:r>
              <a:rPr lang="en-US" sz="1600" b="1" dirty="0"/>
              <a:t>For the three LHC experiments </a:t>
            </a:r>
          </a:p>
          <a:p>
            <a:pPr marL="173038" indent="-173038"/>
            <a:r>
              <a:rPr lang="en-US" sz="1600" b="1" dirty="0"/>
              <a:t>in which Swiss groups participate</a:t>
            </a:r>
          </a:p>
          <a:p>
            <a:pPr marL="173038" indent="-173038">
              <a:buFontTx/>
              <a:buChar char="•"/>
            </a:pPr>
            <a:r>
              <a:rPr lang="en-US" sz="1600" b="1" dirty="0"/>
              <a:t>CMS</a:t>
            </a:r>
          </a:p>
          <a:p>
            <a:pPr marL="173038" indent="-173038">
              <a:buFontTx/>
              <a:buChar char="•"/>
            </a:pPr>
            <a:r>
              <a:rPr lang="en-US" sz="1600" b="1" dirty="0"/>
              <a:t>ATLAS</a:t>
            </a:r>
          </a:p>
          <a:p>
            <a:pPr marL="173038" indent="-173038">
              <a:buFontTx/>
              <a:buChar char="•"/>
            </a:pPr>
            <a:r>
              <a:rPr lang="en-US" sz="1600" b="1" dirty="0" err="1"/>
              <a:t>LHCb</a:t>
            </a:r>
            <a:endParaRPr lang="en-US" sz="1600" b="1" dirty="0"/>
          </a:p>
          <a:p>
            <a:pPr marL="173038" indent="-173038">
              <a:buFontTx/>
              <a:buChar char="•"/>
            </a:pPr>
            <a:endParaRPr lang="en-US" sz="1200" b="1" dirty="0"/>
          </a:p>
        </p:txBody>
      </p:sp>
      <p:pic>
        <p:nvPicPr>
          <p:cNvPr id="19" name="Picture 30" descr="logo_chip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7437" y="2819400"/>
            <a:ext cx="990600" cy="771614"/>
          </a:xfrm>
          <a:prstGeom prst="rect">
            <a:avLst/>
          </a:prstGeom>
          <a:noFill/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03237" y="4038600"/>
            <a:ext cx="4114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Arial" pitchFamily="43" charset="0"/>
              <a:buNone/>
            </a:pPr>
            <a:r>
              <a:rPr kumimoji="1" lang="en-US" sz="1800" b="1">
                <a:solidFill>
                  <a:srgbClr val="5630FF"/>
                </a:solidFill>
                <a:latin typeface="Verdana" pitchFamily="43" charset="0"/>
              </a:rPr>
              <a:t>Phase-A</a:t>
            </a:r>
            <a:r>
              <a:rPr kumimoji="1" lang="en-US" sz="1800">
                <a:solidFill>
                  <a:srgbClr val="5630FF"/>
                </a:solidFill>
                <a:latin typeface="Verdana" pitchFamily="43" charset="0"/>
              </a:rPr>
              <a:t> installed in Dec 07</a:t>
            </a:r>
          </a:p>
          <a:p>
            <a:pPr algn="ctr">
              <a:spcBef>
                <a:spcPct val="50000"/>
              </a:spcBef>
              <a:buClr>
                <a:schemeClr val="accent2"/>
              </a:buClr>
              <a:buFont typeface="Arial" pitchFamily="43" charset="0"/>
              <a:buNone/>
            </a:pPr>
            <a:r>
              <a:rPr kumimoji="1" lang="en-US" sz="1600" dirty="0">
                <a:latin typeface="Verdana" pitchFamily="43" charset="0"/>
              </a:rPr>
              <a:t>(225 TB, ~800 kSI2k, 400 cores)</a:t>
            </a:r>
            <a:endParaRPr kumimoji="1" lang="en-US" sz="1800" dirty="0">
              <a:latin typeface="Verdana" pitchFamily="43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typical T3 at institute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pic>
        <p:nvPicPr>
          <p:cNvPr id="16" name="Picture 2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8150" y="152400"/>
            <a:ext cx="720725" cy="522287"/>
          </a:xfrm>
          <a:prstGeom prst="rect">
            <a:avLst/>
          </a:prstGeom>
          <a:noFill/>
        </p:spPr>
      </p:pic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4968875" y="762000"/>
            <a:ext cx="3810000" cy="12618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173038" indent="-173038"/>
            <a:endParaRPr lang="en-US" sz="1600" dirty="0" smtClean="0"/>
          </a:p>
          <a:p>
            <a:pPr marL="173038" indent="-173038" algn="l">
              <a:buFontTx/>
              <a:buChar char="•"/>
            </a:pPr>
            <a:r>
              <a:rPr lang="en-US" sz="1600" b="1" dirty="0" smtClean="0"/>
              <a:t>CMS – T3 at PSI</a:t>
            </a:r>
          </a:p>
          <a:p>
            <a:pPr marL="173038" indent="-173038" algn="l">
              <a:buFontTx/>
              <a:buChar char="•"/>
            </a:pPr>
            <a:r>
              <a:rPr lang="en-US" sz="1600" b="1" dirty="0" smtClean="0"/>
              <a:t>ATLAS – T3 at Bern and Geneva</a:t>
            </a:r>
          </a:p>
          <a:p>
            <a:pPr marL="173038" indent="-173038" algn="l">
              <a:buFontTx/>
              <a:buChar char="•"/>
            </a:pPr>
            <a:r>
              <a:rPr lang="en-US" sz="1600" b="1" dirty="0" err="1" smtClean="0"/>
              <a:t>LHCb</a:t>
            </a:r>
            <a:r>
              <a:rPr lang="en-US" sz="1600" b="1" dirty="0" smtClean="0"/>
              <a:t> – T3 at Zurich and Lausanne</a:t>
            </a:r>
          </a:p>
          <a:p>
            <a:pPr marL="173038" indent="-173038">
              <a:buFontTx/>
              <a:buChar char="•"/>
            </a:pPr>
            <a:endParaRPr lang="en-US" sz="1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37" y="2209800"/>
            <a:ext cx="4343400" cy="4178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6637" y="2225963"/>
            <a:ext cx="3733800" cy="4136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Example – ATLAS T3 in Geneva</a:t>
            </a:r>
          </a:p>
          <a:p>
            <a:pPr algn="l"/>
            <a:endParaRPr lang="en-US" sz="1400" dirty="0" smtClean="0"/>
          </a:p>
          <a:p>
            <a:pPr marL="298450" indent="-298450" algn="l" defTabSz="457200">
              <a:lnSpc>
                <a:spcPct val="90000"/>
              </a:lnSpc>
              <a:spcBef>
                <a:spcPts val="600"/>
              </a:spcBef>
              <a:buFontTx/>
              <a:buChar char="-"/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latin typeface="Helvetica" pitchFamily="43" charset="0"/>
              </a:rPr>
              <a:t>ATLAS Grid site since 2005</a:t>
            </a:r>
          </a:p>
          <a:p>
            <a:pPr marL="298450" indent="-298450" algn="l" defTabSz="457200">
              <a:lnSpc>
                <a:spcPct val="90000"/>
              </a:lnSpc>
              <a:spcBef>
                <a:spcPts val="600"/>
              </a:spcBef>
              <a:buFontTx/>
              <a:buChar char="-"/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FF0000"/>
                </a:solidFill>
                <a:latin typeface="Helvetica" pitchFamily="43" charset="0"/>
              </a:rPr>
              <a:t>local computing facility for the Geneva group</a:t>
            </a:r>
          </a:p>
          <a:p>
            <a:pPr marL="298450" indent="-298450" algn="l" defTabSz="457200">
              <a:lnSpc>
                <a:spcPct val="90000"/>
              </a:lnSpc>
              <a:spcBef>
                <a:spcPts val="600"/>
              </a:spcBef>
              <a:buFontTx/>
              <a:buChar char="-"/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FF0000"/>
                </a:solidFill>
                <a:latin typeface="Helvetica" pitchFamily="43" charset="0"/>
              </a:rPr>
              <a:t>development and testing of trigger code</a:t>
            </a:r>
          </a:p>
          <a:p>
            <a:pPr marL="298450" indent="-298450" algn="l" defTabSz="457200">
              <a:lnSpc>
                <a:spcPct val="90000"/>
              </a:lnSpc>
              <a:spcBef>
                <a:spcPts val="600"/>
              </a:spcBef>
              <a:buFontTx/>
              <a:buChar char="-"/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FF0000"/>
                </a:solidFill>
                <a:latin typeface="Helvetica" pitchFamily="43" charset="0"/>
              </a:rPr>
              <a:t>interactive and batch analysis</a:t>
            </a:r>
          </a:p>
          <a:p>
            <a:pPr marL="298450" indent="-298450" algn="l" defTabSz="457200">
              <a:lnSpc>
                <a:spcPct val="90000"/>
              </a:lnSpc>
              <a:spcBef>
                <a:spcPts val="600"/>
              </a:spcBef>
              <a:buFontTx/>
              <a:buChar char="-"/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FF0000"/>
                </a:solidFill>
                <a:latin typeface="Helvetica" pitchFamily="43" charset="0"/>
              </a:rPr>
              <a:t>free CPU cycles used for ATLAS Monte Carlo production</a:t>
            </a:r>
          </a:p>
          <a:p>
            <a:pPr marL="298450" indent="-298450" algn="l" defTabSz="457200">
              <a:lnSpc>
                <a:spcPct val="90000"/>
              </a:lnSpc>
              <a:spcBef>
                <a:spcPts val="600"/>
              </a:spcBef>
              <a:buFontTx/>
              <a:buChar char="-"/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latin typeface="Helvetica" pitchFamily="43" charset="0"/>
              </a:rPr>
              <a:t>    </a:t>
            </a:r>
          </a:p>
          <a:p>
            <a:pPr marL="298450" indent="-298450" algn="l" defTabSz="457200">
              <a:lnSpc>
                <a:spcPct val="90000"/>
              </a:lnSpc>
              <a:spcBef>
                <a:spcPts val="600"/>
              </a:spcBef>
              <a:buFontTx/>
              <a:buChar char="-"/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000099"/>
                </a:solidFill>
                <a:latin typeface="Helvetica" pitchFamily="43" charset="0"/>
              </a:rPr>
              <a:t>current size </a:t>
            </a:r>
          </a:p>
          <a:p>
            <a:pPr marL="649288" lvl="1" indent="-249238" algn="l" defTabSz="457200">
              <a:lnSpc>
                <a:spcPct val="90000"/>
              </a:lnSpc>
              <a:spcBef>
                <a:spcPts val="500"/>
              </a:spcBef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000099"/>
                </a:solidFill>
                <a:latin typeface="Helvetica" pitchFamily="43" charset="0"/>
              </a:rPr>
              <a:t>61 machines, 188 CPU, 75 TB </a:t>
            </a:r>
          </a:p>
          <a:p>
            <a:pPr marL="649288" lvl="1" indent="-249238" algn="l" defTabSz="457200">
              <a:lnSpc>
                <a:spcPct val="90000"/>
              </a:lnSpc>
              <a:spcBef>
                <a:spcPts val="500"/>
              </a:spcBef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000099"/>
                </a:solidFill>
                <a:latin typeface="Helvetica" pitchFamily="43" charset="0"/>
              </a:rPr>
              <a:t> hardware used for 1</a:t>
            </a:r>
            <a:r>
              <a:rPr lang="en-GB" sz="1400" baseline="30000" dirty="0" smtClean="0">
                <a:solidFill>
                  <a:srgbClr val="000099"/>
                </a:solidFill>
                <a:latin typeface="Helvetica" pitchFamily="43" charset="0"/>
              </a:rPr>
              <a:t>st</a:t>
            </a:r>
            <a:r>
              <a:rPr lang="en-GB" sz="1400" dirty="0" smtClean="0">
                <a:solidFill>
                  <a:srgbClr val="000099"/>
                </a:solidFill>
                <a:latin typeface="Helvetica" pitchFamily="43" charset="0"/>
              </a:rPr>
              <a:t> ATLAS data</a:t>
            </a:r>
          </a:p>
          <a:p>
            <a:pPr marL="649288" lvl="1" indent="-249238" algn="l" defTabSz="457200">
              <a:lnSpc>
                <a:spcPct val="90000"/>
              </a:lnSpc>
              <a:spcBef>
                <a:spcPts val="500"/>
              </a:spcBef>
              <a:tabLst>
                <a:tab pos="319088" algn="l"/>
                <a:tab pos="719138" algn="l"/>
                <a:tab pos="1119188" algn="l"/>
                <a:tab pos="1519238" algn="l"/>
                <a:tab pos="1919288" algn="l"/>
                <a:tab pos="2319338" algn="l"/>
                <a:tab pos="2719388" algn="l"/>
                <a:tab pos="3119438" algn="l"/>
                <a:tab pos="3519488" algn="l"/>
                <a:tab pos="3919538" algn="l"/>
                <a:tab pos="4319588" algn="l"/>
                <a:tab pos="4719638" algn="l"/>
                <a:tab pos="5119688" algn="l"/>
                <a:tab pos="5519738" algn="l"/>
                <a:tab pos="5919788" algn="l"/>
                <a:tab pos="6319838" algn="l"/>
                <a:tab pos="6719888" algn="l"/>
                <a:tab pos="7119938" algn="l"/>
                <a:tab pos="7519988" algn="l"/>
                <a:tab pos="7920038" algn="l"/>
              </a:tabLst>
            </a:pPr>
            <a:r>
              <a:rPr lang="en-GB" sz="1400" dirty="0" smtClean="0">
                <a:solidFill>
                  <a:srgbClr val="000099"/>
                </a:solidFill>
                <a:latin typeface="Helvetica" pitchFamily="43" charset="0"/>
              </a:rPr>
              <a:t>this Summer</a:t>
            </a:r>
          </a:p>
          <a:p>
            <a:pPr algn="l"/>
            <a:endParaRPr lang="en-US" sz="1400" dirty="0" smtClean="0"/>
          </a:p>
          <a:p>
            <a:pPr algn="l"/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269768" y="-65088"/>
            <a:ext cx="8103694" cy="815976"/>
          </a:xfrm>
          <a:ln/>
        </p:spPr>
        <p:txBody>
          <a:bodyPr lIns="95760" tIns="11160" rIns="95760" bIns="11160" anchor="ctr" anchorCtr="1"/>
          <a:lstStyle/>
          <a:p>
            <a:pPr marL="1262063" indent="0" algn="ctr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>
                <a:solidFill>
                  <a:srgbClr val="006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43" charset="0"/>
              </a:rPr>
              <a:t/>
            </a:r>
            <a:br>
              <a:rPr lang="en-GB" sz="2800" b="1">
                <a:solidFill>
                  <a:srgbClr val="006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43" charset="0"/>
              </a:rPr>
            </a:br>
            <a:endParaRPr lang="en-GB" sz="2800" b="1">
              <a:solidFill>
                <a:srgbClr val="0066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43" charset="0"/>
            </a:endParaRPr>
          </a:p>
        </p:txBody>
      </p:sp>
      <p:sp>
        <p:nvSpPr>
          <p:cNvPr id="391172" name="AutoShape 4"/>
          <p:cNvSpPr>
            <a:spLocks noChangeArrowheads="1"/>
          </p:cNvSpPr>
          <p:nvPr/>
        </p:nvSpPr>
        <p:spPr bwMode="auto">
          <a:xfrm>
            <a:off x="0" y="1"/>
            <a:ext cx="8438999" cy="684213"/>
          </a:xfrm>
          <a:prstGeom prst="roundRect">
            <a:avLst>
              <a:gd name="adj" fmla="val 23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174" name="AutoShape 6"/>
          <p:cNvSpPr>
            <a:spLocks noChangeArrowheads="1"/>
          </p:cNvSpPr>
          <p:nvPr/>
        </p:nvSpPr>
        <p:spPr bwMode="auto">
          <a:xfrm>
            <a:off x="0" y="2817814"/>
            <a:ext cx="169177" cy="460375"/>
          </a:xfrm>
          <a:prstGeom prst="roundRect">
            <a:avLst>
              <a:gd name="adj" fmla="val 90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175" name="AutoShape 7"/>
          <p:cNvSpPr>
            <a:spLocks noChangeArrowheads="1"/>
          </p:cNvSpPr>
          <p:nvPr/>
        </p:nvSpPr>
        <p:spPr bwMode="auto">
          <a:xfrm>
            <a:off x="0" y="2722564"/>
            <a:ext cx="169177" cy="460375"/>
          </a:xfrm>
          <a:prstGeom prst="roundRect">
            <a:avLst>
              <a:gd name="adj" fmla="val 90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8135" y="5257799"/>
            <a:ext cx="8015296" cy="1087438"/>
            <a:chOff x="164" y="3106"/>
            <a:chExt cx="5259" cy="685"/>
          </a:xfrm>
        </p:grpSpPr>
        <p:sp>
          <p:nvSpPr>
            <p:cNvPr id="391177" name="AutoShape 9"/>
            <p:cNvSpPr>
              <a:spLocks noChangeArrowheads="1"/>
            </p:cNvSpPr>
            <p:nvPr/>
          </p:nvSpPr>
          <p:spPr bwMode="auto">
            <a:xfrm>
              <a:off x="192" y="3360"/>
              <a:ext cx="5231" cy="431"/>
            </a:xfrm>
            <a:prstGeom prst="roundRect">
              <a:avLst>
                <a:gd name="adj" fmla="val 23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178" name="Text Box 10"/>
            <p:cNvSpPr txBox="1">
              <a:spLocks noChangeArrowheads="1"/>
            </p:cNvSpPr>
            <p:nvPr/>
          </p:nvSpPr>
          <p:spPr bwMode="auto">
            <a:xfrm>
              <a:off x="164" y="3106"/>
              <a:ext cx="5231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5760" tIns="47880" rIns="95760" bIns="47880">
              <a:prstTxWarp prst="textNoShape">
                <a:avLst/>
              </a:prstTxWarp>
              <a:spAutoFit/>
            </a:bodyPr>
            <a:lstStyle/>
            <a:p>
              <a:pPr marL="377825" indent="-377825" algn="l">
                <a:lnSpc>
                  <a:spcPct val="93000"/>
                </a:lnSpc>
                <a:spcBef>
                  <a:spcPts val="750"/>
                </a:spcBef>
                <a:buClr>
                  <a:srgbClr val="CC0000"/>
                </a:buClr>
                <a:buSzPct val="70000"/>
                <a:buFont typeface="Times New Roman" pitchFamily="43" charset="0"/>
                <a:buBlip>
                  <a:blip r:embed="rId3"/>
                </a:buBlip>
                <a:tabLst>
                  <a:tab pos="377825" algn="l"/>
                  <a:tab pos="835025" algn="l"/>
                  <a:tab pos="1292225" algn="l"/>
                  <a:tab pos="1749425" algn="l"/>
                  <a:tab pos="2206625" algn="l"/>
                  <a:tab pos="2663825" algn="l"/>
                  <a:tab pos="3121025" algn="l"/>
                  <a:tab pos="3578225" algn="l"/>
                  <a:tab pos="4035425" algn="l"/>
                  <a:tab pos="4492625" algn="l"/>
                  <a:tab pos="4949825" algn="l"/>
                  <a:tab pos="5407025" algn="l"/>
                  <a:tab pos="5864225" algn="l"/>
                  <a:tab pos="6321425" algn="l"/>
                  <a:tab pos="6778625" algn="l"/>
                  <a:tab pos="7235825" algn="l"/>
                  <a:tab pos="7693025" algn="l"/>
                  <a:tab pos="8150225" algn="l"/>
                  <a:tab pos="8607425" algn="l"/>
                  <a:tab pos="9064625" algn="l"/>
                  <a:tab pos="9521825" algn="l"/>
                </a:tabLst>
              </a:pPr>
              <a:r>
                <a:rPr lang="en-GB" sz="1600" b="1" dirty="0" smtClean="0">
                  <a:solidFill>
                    <a:srgbClr val="0033CC"/>
                  </a:solidFill>
                  <a:latin typeface="Arial" pitchFamily="43" charset="0"/>
                </a:rPr>
                <a:t>     WAN</a:t>
              </a:r>
              <a:r>
                <a:rPr lang="en-GB" sz="1600" b="1" dirty="0">
                  <a:solidFill>
                    <a:srgbClr val="0033CC"/>
                  </a:solidFill>
                  <a:latin typeface="Arial" pitchFamily="43" charset="0"/>
                </a:rPr>
                <a:t>: need &gt; 3 </a:t>
              </a:r>
              <a:r>
                <a:rPr lang="en-GB" sz="1600" b="1" dirty="0" err="1">
                  <a:solidFill>
                    <a:srgbClr val="0033CC"/>
                  </a:solidFill>
                  <a:latin typeface="Arial" pitchFamily="43" charset="0"/>
                </a:rPr>
                <a:t>Gbps</a:t>
              </a:r>
              <a:r>
                <a:rPr lang="en-GB" sz="1600" b="1" dirty="0">
                  <a:solidFill>
                    <a:srgbClr val="0033CC"/>
                  </a:solidFill>
                  <a:latin typeface="Arial" pitchFamily="43" charset="0"/>
                </a:rPr>
                <a:t> in 2008/09  </a:t>
              </a:r>
              <a:r>
                <a:rPr lang="en-GB" sz="1600" b="1" dirty="0" smtClean="0">
                  <a:solidFill>
                    <a:srgbClr val="0033CC"/>
                  </a:solidFill>
                  <a:latin typeface="Arial" pitchFamily="43" charset="0"/>
                </a:rPr>
                <a:t/>
              </a:r>
              <a:br>
                <a:rPr lang="en-GB" sz="1600" b="1" dirty="0" smtClean="0">
                  <a:solidFill>
                    <a:srgbClr val="0033CC"/>
                  </a:solidFill>
                  <a:latin typeface="Arial" pitchFamily="43" charset="0"/>
                </a:rPr>
              </a:br>
              <a:r>
                <a:rPr lang="en-GB" sz="1600" b="1" dirty="0" smtClean="0">
                  <a:latin typeface="Arial" pitchFamily="43" charset="0"/>
                </a:rPr>
                <a:t>already </a:t>
              </a:r>
              <a:r>
                <a:rPr lang="en-GB" sz="1600" b="1" dirty="0">
                  <a:latin typeface="Arial" pitchFamily="43" charset="0"/>
                </a:rPr>
                <a:t>1 </a:t>
              </a:r>
              <a:r>
                <a:rPr lang="en-GB" sz="1600" b="1" dirty="0" err="1">
                  <a:latin typeface="Arial" pitchFamily="43" charset="0"/>
                </a:rPr>
                <a:t>Gbps</a:t>
              </a:r>
              <a:r>
                <a:rPr lang="en-GB" sz="1600" b="1" dirty="0">
                  <a:latin typeface="Arial" pitchFamily="43" charset="0"/>
                </a:rPr>
                <a:t>,</a:t>
              </a:r>
              <a:r>
                <a:rPr lang="en-GB" sz="1600" b="1" dirty="0" smtClean="0">
                  <a:latin typeface="Arial" pitchFamily="43" charset="0"/>
                </a:rPr>
                <a:t> can </a:t>
              </a:r>
              <a:r>
                <a:rPr lang="en-GB" sz="1600" b="1" dirty="0">
                  <a:latin typeface="Arial" pitchFamily="43" charset="0"/>
                </a:rPr>
                <a:t>get  2x10 </a:t>
              </a:r>
              <a:r>
                <a:rPr lang="en-GB" sz="1600" b="1" dirty="0" err="1">
                  <a:latin typeface="Arial" pitchFamily="43" charset="0"/>
                </a:rPr>
                <a:t>Gbps</a:t>
              </a:r>
              <a:r>
                <a:rPr lang="en-GB" sz="1600" b="1" dirty="0" smtClean="0">
                  <a:latin typeface="Arial" pitchFamily="43" charset="0"/>
                </a:rPr>
                <a:t>  </a:t>
              </a:r>
              <a:r>
                <a:rPr lang="en-GB" sz="1600" b="1" dirty="0" err="1">
                  <a:latin typeface="Wingdings" pitchFamily="43" charset="2"/>
                </a:rPr>
                <a:t></a:t>
              </a:r>
              <a:endParaRPr lang="en-GB" sz="1600" b="1" dirty="0">
                <a:latin typeface="Wingdings" pitchFamily="43" charset="2"/>
              </a:endParaRPr>
            </a:p>
          </p:txBody>
        </p:sp>
      </p:grpSp>
      <p:sp>
        <p:nvSpPr>
          <p:cNvPr id="391179" name="Text Box 11"/>
          <p:cNvSpPr txBox="1">
            <a:spLocks noChangeArrowheads="1"/>
          </p:cNvSpPr>
          <p:nvPr/>
        </p:nvSpPr>
        <p:spPr bwMode="auto">
          <a:xfrm>
            <a:off x="5303837" y="6576639"/>
            <a:ext cx="2978111" cy="28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0" tIns="47880" rIns="95760" bIns="4788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ts val="750"/>
              </a:spcBef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 dirty="0">
                <a:solidFill>
                  <a:schemeClr val="tx1"/>
                </a:solidFill>
                <a:latin typeface="Helvetica" pitchFamily="43" charset="0"/>
              </a:rPr>
              <a:t>* 1 XEON 3 GHz </a:t>
            </a:r>
            <a:r>
              <a:rPr lang="en-GB" sz="1600" b="1" dirty="0" err="1">
                <a:latin typeface="Symbol" pitchFamily="43" charset="2"/>
              </a:rPr>
              <a:t></a:t>
            </a:r>
            <a:r>
              <a:rPr lang="en-GB" sz="1200" b="1" dirty="0">
                <a:solidFill>
                  <a:schemeClr val="tx1"/>
                </a:solidFill>
                <a:latin typeface="Helvetica" pitchFamily="43" charset="0"/>
              </a:rPr>
              <a:t> 1.5 kSI2000</a:t>
            </a:r>
          </a:p>
        </p:txBody>
      </p:sp>
      <p:graphicFrame>
        <p:nvGraphicFramePr>
          <p:cNvPr id="391245" name="Group 77"/>
          <p:cNvGraphicFramePr>
            <a:graphicFrameLocks noGrp="1"/>
          </p:cNvGraphicFramePr>
          <p:nvPr/>
        </p:nvGraphicFramePr>
        <p:xfrm>
          <a:off x="240810" y="1844676"/>
          <a:ext cx="6568914" cy="3332165"/>
        </p:xfrm>
        <a:graphic>
          <a:graphicData uri="http://schemas.openxmlformats.org/drawingml/2006/table">
            <a:tbl>
              <a:tblPr/>
              <a:tblGrid>
                <a:gridCol w="1824360"/>
                <a:gridCol w="1751202"/>
                <a:gridCol w="1626226"/>
                <a:gridCol w="1367126"/>
              </a:tblGrid>
              <a:tr h="1331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Phases</a:t>
                      </a:r>
                      <a:endParaRPr kumimoji="0" lang="en-GB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43" charset="0"/>
                        <a:ea typeface="Times New Roman" pitchFamily="43" charset="0"/>
                        <a:cs typeface="Arial" pitchFamily="43" charset="0"/>
                      </a:endParaRP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Latest installation time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43" charset="0"/>
                        <a:ea typeface="Times New Roman" pitchFamily="43" charset="0"/>
                        <a:cs typeface="Arial" pitchFamily="43" charset="0"/>
                      </a:endParaRPr>
                    </a:p>
                  </a:txBody>
                  <a:tcPr marL="91936" marR="91936" marT="47880" marB="4788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Minimum </a:t>
                      </a:r>
                      <a:r>
                        <a:rPr kumimoji="0" lang="en-GB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aggregate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 compute capacity [kSi2000]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43" charset="0"/>
                        <a:ea typeface="Times New Roman" pitchFamily="43" charset="0"/>
                        <a:cs typeface="Arial" pitchFamily="43" charset="0"/>
                      </a:endParaRP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Minimum </a:t>
                      </a:r>
                      <a:r>
                        <a:rPr kumimoji="0" lang="en-GB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available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 disc space [TB]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43" charset="0"/>
                        <a:ea typeface="Times New Roman" pitchFamily="43" charset="0"/>
                        <a:cs typeface="Arial" pitchFamily="43" charset="0"/>
                      </a:endParaRP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existing + CSCS GRID cluster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2006/07</a:t>
                      </a:r>
                    </a:p>
                  </a:txBody>
                  <a:tcPr marL="93319" marR="93319" marT="46800" marB="4680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214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52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Phase A  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Operational: 1/08</a:t>
                      </a:r>
                    </a:p>
                  </a:txBody>
                  <a:tcPr marL="93319" marR="93319" marT="46800" marB="4680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~800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225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Phase B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End 2008</a:t>
                      </a:r>
                    </a:p>
                  </a:txBody>
                  <a:tcPr marL="93319" marR="93319" marT="46800" marB="4680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1500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420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Phase C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End 2009</a:t>
                      </a:r>
                    </a:p>
                  </a:txBody>
                  <a:tcPr marL="93319" marR="93319" marT="46800" marB="4680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2600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800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Operation+repl.  /a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&gt;=  2010 </a:t>
                      </a:r>
                    </a:p>
                  </a:txBody>
                  <a:tcPr marL="93319" marR="93319" marT="46800" marB="4680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2600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43" charset="0"/>
                          <a:ea typeface="Times New Roman" pitchFamily="43" charset="0"/>
                          <a:cs typeface="Arial" pitchFamily="43" charset="0"/>
                        </a:rPr>
                        <a:t>800</a:t>
                      </a:r>
                    </a:p>
                  </a:txBody>
                  <a:tcPr marL="91936" marR="91936" marT="47880" marB="4788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91243" name="Group 75"/>
          <p:cNvGraphicFramePr>
            <a:graphicFrameLocks noGrp="1"/>
          </p:cNvGraphicFramePr>
          <p:nvPr/>
        </p:nvGraphicFramePr>
        <p:xfrm>
          <a:off x="6878311" y="1844676"/>
          <a:ext cx="1312258" cy="3313115"/>
        </p:xfrm>
        <a:graphic>
          <a:graphicData uri="http://schemas.openxmlformats.org/drawingml/2006/table">
            <a:tbl>
              <a:tblPr/>
              <a:tblGrid>
                <a:gridCol w="1312258"/>
              </a:tblGrid>
              <a:tr h="1368425">
                <a:tc>
                  <a:txBody>
                    <a:bodyPr/>
                    <a:lstStyle/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43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Cost </a:t>
                      </a:r>
                    </a:p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estimates</a:t>
                      </a:r>
                    </a:p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in kCHF</a:t>
                      </a:r>
                    </a:p>
                  </a:txBody>
                  <a:tcPr marL="93319" marR="93319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250</a:t>
                      </a:r>
                    </a:p>
                  </a:txBody>
                  <a:tcPr marL="93319" marR="93319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1120</a:t>
                      </a:r>
                    </a:p>
                  </a:txBody>
                  <a:tcPr marL="93319" marR="93319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~ 1300</a:t>
                      </a:r>
                    </a:p>
                  </a:txBody>
                  <a:tcPr marL="93319" marR="93319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~ 1300</a:t>
                      </a:r>
                    </a:p>
                  </a:txBody>
                  <a:tcPr marL="93319" marR="93319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95250" marR="0" lvl="0" indent="-95250" algn="l" defTabSz="400050" rtl="0" eaLnBrk="0" fontAlgn="base" latinLnBrk="0" hangingPunct="0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ts val="125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9966"/>
                          </a:solidFill>
                          <a:effectLst/>
                          <a:latin typeface="Arial" pitchFamily="43" charset="0"/>
                          <a:ea typeface="Arial Unicode MS" pitchFamily="34" charset="-128"/>
                          <a:cs typeface="Arial Unicode MS" pitchFamily="34" charset="-128"/>
                        </a:rPr>
                        <a:t>~700</a:t>
                      </a:r>
                    </a:p>
                  </a:txBody>
                  <a:tcPr marL="93319" marR="93319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1226" name="Rectangle 58"/>
          <p:cNvSpPr>
            <a:spLocks noChangeArrowheads="1"/>
          </p:cNvSpPr>
          <p:nvPr/>
        </p:nvSpPr>
        <p:spPr bwMode="auto">
          <a:xfrm>
            <a:off x="172225" y="908050"/>
            <a:ext cx="853806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60" tIns="47880" rIns="95760" bIns="47880">
            <a:prstTxWarp prst="textNoShape">
              <a:avLst/>
            </a:prstTxWarp>
          </a:bodyPr>
          <a:lstStyle/>
          <a:p>
            <a:pPr marL="377825" indent="-282575" algn="l" defTabSz="400050" eaLnBrk="1" hangingPunct="1">
              <a:lnSpc>
                <a:spcPct val="93000"/>
              </a:lnSpc>
              <a:spcBef>
                <a:spcPts val="750"/>
              </a:spcBef>
              <a:spcAft>
                <a:spcPts val="1250"/>
              </a:spcAft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835025" algn="l"/>
                <a:tab pos="1292225" algn="l"/>
                <a:tab pos="1749425" algn="l"/>
                <a:tab pos="2206625" algn="l"/>
                <a:tab pos="2663825" algn="l"/>
                <a:tab pos="3121025" algn="l"/>
                <a:tab pos="3578225" algn="l"/>
                <a:tab pos="4035425" algn="l"/>
                <a:tab pos="4492625" algn="l"/>
                <a:tab pos="4949825" algn="l"/>
                <a:tab pos="5407025" algn="l"/>
                <a:tab pos="5864225" algn="l"/>
                <a:tab pos="6321425" algn="l"/>
                <a:tab pos="6778625" algn="l"/>
                <a:tab pos="7235825" algn="l"/>
                <a:tab pos="7693025" algn="l"/>
                <a:tab pos="8150225" algn="l"/>
                <a:tab pos="8607425" algn="l"/>
                <a:tab pos="9064625" algn="l"/>
                <a:tab pos="9521825" algn="l"/>
              </a:tabLst>
            </a:pPr>
            <a:r>
              <a:rPr lang="en-GB" sz="1600" dirty="0">
                <a:latin typeface="Arial" pitchFamily="43" charset="0"/>
                <a:ea typeface="Arial Unicode MS" pitchFamily="34" charset="-128"/>
                <a:cs typeface="Arial Unicode MS" pitchFamily="34" charset="-128"/>
              </a:rPr>
              <a:t>Actual </a:t>
            </a:r>
            <a:r>
              <a:rPr lang="en-GB" sz="1600" dirty="0">
                <a:solidFill>
                  <a:schemeClr val="accent2"/>
                </a:solidFill>
                <a:latin typeface="Arial" pitchFamily="43" charset="0"/>
                <a:ea typeface="Arial Unicode MS" pitchFamily="34" charset="-128"/>
                <a:cs typeface="Arial Unicode MS" pitchFamily="34" charset="-128"/>
              </a:rPr>
              <a:t>ramp-up schedule</a:t>
            </a:r>
            <a:r>
              <a:rPr lang="en-GB" sz="1600" dirty="0">
                <a:latin typeface="Arial" pitchFamily="43" charset="0"/>
                <a:ea typeface="Arial Unicode MS" pitchFamily="34" charset="-128"/>
                <a:cs typeface="Arial Unicode MS" pitchFamily="34" charset="-128"/>
              </a:rPr>
              <a:t> ; calculations based on Q2/07 pricing, </a:t>
            </a:r>
            <a:br>
              <a:rPr lang="en-GB" sz="1600" dirty="0">
                <a:latin typeface="Arial" pitchFamily="43" charset="0"/>
                <a:ea typeface="Arial Unicode MS" pitchFamily="34" charset="-128"/>
                <a:cs typeface="Arial Unicode MS" pitchFamily="34" charset="-128"/>
              </a:rPr>
            </a:br>
            <a:r>
              <a:rPr lang="en-GB" sz="1600" dirty="0">
                <a:latin typeface="Arial" pitchFamily="43" charset="0"/>
                <a:ea typeface="Arial Unicode MS" pitchFamily="34" charset="-128"/>
                <a:cs typeface="Arial Unicode MS" pitchFamily="34" charset="-128"/>
              </a:rPr>
              <a:t>    installed in collaboration with SUN (phase-A completed </a:t>
            </a:r>
            <a:r>
              <a:rPr lang="en-GB" sz="2200" dirty="0">
                <a:latin typeface="Arial" pitchFamily="43" charset="0"/>
                <a:ea typeface="Arial Unicode MS" pitchFamily="34" charset="-128"/>
                <a:cs typeface="Arial Unicode MS" pitchFamily="34" charset="-128"/>
              </a:rPr>
              <a:t>1/08)</a:t>
            </a:r>
          </a:p>
        </p:txBody>
      </p:sp>
      <p:sp>
        <p:nvSpPr>
          <p:cNvPr id="15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ramp-up of Phoenix cluster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8437" y="5943600"/>
            <a:ext cx="7972621" cy="55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60" tIns="47880" rIns="95760" bIns="47880">
            <a:prstTxWarp prst="textNoShape">
              <a:avLst/>
            </a:prstTxWarp>
            <a:spAutoFit/>
          </a:bodyPr>
          <a:lstStyle/>
          <a:p>
            <a:pPr marL="377825" indent="-377825" algn="l">
              <a:lnSpc>
                <a:spcPct val="93000"/>
              </a:lnSpc>
              <a:spcBef>
                <a:spcPts val="750"/>
              </a:spcBef>
              <a:buClr>
                <a:srgbClr val="CC0000"/>
              </a:buClr>
              <a:buSzPct val="70000"/>
              <a:buFont typeface="Times New Roman" pitchFamily="43" charset="0"/>
              <a:buBlip>
                <a:blip r:embed="rId3"/>
              </a:buBlip>
              <a:tabLst>
                <a:tab pos="377825" algn="l"/>
                <a:tab pos="835025" algn="l"/>
                <a:tab pos="1292225" algn="l"/>
                <a:tab pos="1749425" algn="l"/>
                <a:tab pos="2206625" algn="l"/>
                <a:tab pos="2663825" algn="l"/>
                <a:tab pos="3121025" algn="l"/>
                <a:tab pos="3578225" algn="l"/>
                <a:tab pos="4035425" algn="l"/>
                <a:tab pos="4492625" algn="l"/>
                <a:tab pos="4949825" algn="l"/>
                <a:tab pos="5407025" algn="l"/>
                <a:tab pos="5864225" algn="l"/>
                <a:tab pos="6321425" algn="l"/>
                <a:tab pos="6778625" algn="l"/>
                <a:tab pos="7235825" algn="l"/>
                <a:tab pos="7693025" algn="l"/>
                <a:tab pos="8150225" algn="l"/>
                <a:tab pos="8607425" algn="l"/>
                <a:tab pos="9064625" algn="l"/>
                <a:tab pos="9521825" algn="l"/>
              </a:tabLst>
            </a:pPr>
            <a:r>
              <a:rPr lang="en-GB" sz="1600" b="1" dirty="0" smtClean="0">
                <a:solidFill>
                  <a:srgbClr val="0033CC"/>
                </a:solidFill>
                <a:latin typeface="Arial" pitchFamily="43" charset="0"/>
              </a:rPr>
              <a:t>     Personnel</a:t>
            </a:r>
            <a:br>
              <a:rPr lang="en-GB" sz="1600" b="1" dirty="0" smtClean="0">
                <a:solidFill>
                  <a:srgbClr val="0033CC"/>
                </a:solidFill>
                <a:latin typeface="Arial" pitchFamily="43" charset="0"/>
              </a:rPr>
            </a:br>
            <a:r>
              <a:rPr lang="en-GB" sz="1600" b="1" i="1" dirty="0" smtClean="0">
                <a:solidFill>
                  <a:srgbClr val="FF0000"/>
                </a:solidFill>
                <a:latin typeface="Arial" pitchFamily="43" charset="0"/>
              </a:rPr>
              <a:t>physicist-</a:t>
            </a:r>
            <a:r>
              <a:rPr lang="en-GB" sz="1600" b="1" i="1" dirty="0" err="1" smtClean="0">
                <a:solidFill>
                  <a:srgbClr val="FF0000"/>
                </a:solidFill>
                <a:latin typeface="Arial" pitchFamily="43" charset="0"/>
              </a:rPr>
              <a:t>informaticien</a:t>
            </a:r>
            <a:r>
              <a:rPr lang="en-GB" sz="1600" b="1" i="1" dirty="0" smtClean="0">
                <a:solidFill>
                  <a:srgbClr val="FF0000"/>
                </a:solidFill>
                <a:latin typeface="Arial" pitchFamily="43" charset="0"/>
              </a:rPr>
              <a:t> </a:t>
            </a:r>
            <a:r>
              <a:rPr lang="en-GB" sz="1600" b="1" i="1" dirty="0" smtClean="0">
                <a:solidFill>
                  <a:srgbClr val="FF0000"/>
                </a:solidFill>
                <a:latin typeface="Arial" pitchFamily="43" charset="0"/>
              </a:rPr>
              <a:t>at </a:t>
            </a:r>
            <a:r>
              <a:rPr lang="en-GB" sz="1600" b="1" i="1" dirty="0" err="1" smtClean="0">
                <a:solidFill>
                  <a:srgbClr val="FF0000"/>
                </a:solidFill>
                <a:latin typeface="Arial" pitchFamily="43" charset="0"/>
              </a:rPr>
              <a:t>Manno</a:t>
            </a:r>
            <a:r>
              <a:rPr lang="en-GB" sz="1600" b="1" i="1" dirty="0" smtClean="0">
                <a:solidFill>
                  <a:srgbClr val="FF0000"/>
                </a:solidFill>
                <a:latin typeface="Arial" pitchFamily="43" charset="0"/>
              </a:rPr>
              <a:t> attached to each experiment desirable</a:t>
            </a:r>
            <a:endParaRPr lang="en-GB" sz="1600" b="1" i="1" dirty="0">
              <a:solidFill>
                <a:srgbClr val="FF0000"/>
              </a:solidFill>
              <a:latin typeface="Wingdings" pitchFamily="43" charset="2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879A91E0-EE5D-4484-BFAC-DBD2131387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90525" y="838200"/>
            <a:ext cx="7851775" cy="5562600"/>
          </a:xfrm>
        </p:spPr>
        <p:txBody>
          <a:bodyPr/>
          <a:lstStyle/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Helvetica"/>
                <a:cs typeface="Helvetica"/>
              </a:rPr>
              <a:t>The LHC will start in coming months and will be the leading scientific instrument in particle physics in coming 10-15 years</a:t>
            </a:r>
          </a:p>
          <a:p>
            <a:pPr lvl="1">
              <a:buClr>
                <a:schemeClr val="bg2"/>
              </a:buClr>
              <a:buFont typeface="Lucida Grande"/>
              <a:buChar char="-"/>
            </a:pPr>
            <a:r>
              <a:rPr lang="en-US" sz="1200" dirty="0" smtClean="0">
                <a:solidFill>
                  <a:schemeClr val="bg2"/>
                </a:solidFill>
                <a:latin typeface="Helvetica"/>
                <a:cs typeface="Helvetica"/>
              </a:rPr>
              <a:t>The coming 12 months will be an exciting but chaotic period for the CH groups and for the first analysis of data at </a:t>
            </a:r>
            <a:r>
              <a:rPr lang="en-US" sz="1200" dirty="0" err="1" smtClean="0">
                <a:solidFill>
                  <a:schemeClr val="bg2"/>
                </a:solidFill>
                <a:latin typeface="Helvetica"/>
                <a:cs typeface="Helvetica"/>
              </a:rPr>
              <a:t>Manno</a:t>
            </a:r>
            <a:endParaRPr lang="en-US" sz="1200" dirty="0" smtClean="0">
              <a:solidFill>
                <a:schemeClr val="bg2"/>
              </a:solidFill>
              <a:latin typeface="Helvetica"/>
              <a:cs typeface="Helvetica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</a:pPr>
            <a:endParaRPr lang="en-US" sz="1400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Helvetica"/>
                <a:cs typeface="Helvetica"/>
              </a:rPr>
              <a:t>The CH contribution to the LHC is important and the T2 centre in </a:t>
            </a:r>
            <a:r>
              <a:rPr lang="en-US" sz="1400" dirty="0" err="1" smtClean="0">
                <a:solidFill>
                  <a:srgbClr val="000090"/>
                </a:solidFill>
                <a:latin typeface="Helvetica"/>
                <a:cs typeface="Helvetica"/>
              </a:rPr>
              <a:t>Manno</a:t>
            </a:r>
            <a:r>
              <a:rPr lang="en-US" sz="1400" dirty="0" smtClean="0">
                <a:solidFill>
                  <a:srgbClr val="000090"/>
                </a:solidFill>
                <a:latin typeface="Helvetica"/>
                <a:cs typeface="Helvetica"/>
              </a:rPr>
              <a:t> is an essential element of support for the physics community</a:t>
            </a:r>
          </a:p>
          <a:p>
            <a:pPr>
              <a:buClr>
                <a:srgbClr val="000090"/>
              </a:buClr>
              <a:buFont typeface="Wingdings" charset="2"/>
              <a:buChar char="§"/>
            </a:pPr>
            <a:endParaRPr lang="en-US" sz="1400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Helvetica"/>
                <a:cs typeface="Helvetica"/>
              </a:rPr>
              <a:t>CHIPP is grateful to the CSCS for their strong collaboration in developing the T2 GRID capability for CH</a:t>
            </a:r>
          </a:p>
          <a:p>
            <a:pPr>
              <a:buClr>
                <a:srgbClr val="000090"/>
              </a:buClr>
              <a:buFont typeface="Wingdings" charset="2"/>
              <a:buChar char="§"/>
            </a:pPr>
            <a:endParaRPr lang="en-US" sz="1400" dirty="0" smtClean="0">
              <a:solidFill>
                <a:srgbClr val="000090"/>
              </a:solidFill>
              <a:latin typeface="Helvetica"/>
              <a:cs typeface="Helvetica"/>
            </a:endParaRPr>
          </a:p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  <a:latin typeface="Helvetica"/>
                <a:cs typeface="Helvetica"/>
              </a:rPr>
              <a:t>We look forward to a continuing fruitful collaboration in the coming 15 years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Conclusions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89037" y="762000"/>
            <a:ext cx="5943600" cy="5791200"/>
          </a:xfrm>
        </p:spPr>
        <p:txBody>
          <a:bodyPr/>
          <a:lstStyle/>
          <a:p>
            <a:r>
              <a:rPr lang="en-US" dirty="0" smtClean="0">
                <a:solidFill>
                  <a:srgbClr val="0000CC"/>
                </a:solidFill>
                <a:latin typeface="Comic Sans MS"/>
                <a:cs typeface="Comic Sans MS"/>
              </a:rPr>
              <a:t>Vast CPU and disk requirements for LHC experimental analysis </a:t>
            </a:r>
            <a:r>
              <a:rPr lang="en-US" i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beyond the scope of individual institutes</a:t>
            </a:r>
            <a:r>
              <a:rPr lang="en-US" dirty="0" smtClean="0">
                <a:solidFill>
                  <a:srgbClr val="0000CC"/>
                </a:solidFill>
                <a:latin typeface="Comic Sans MS"/>
                <a:cs typeface="Comic Sans MS"/>
              </a:rPr>
              <a:t> – requires international collaboration on extended timescale</a:t>
            </a: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Comic Sans MS"/>
                <a:cs typeface="Comic Sans MS"/>
              </a:rPr>
              <a:t>          </a:t>
            </a:r>
            <a:r>
              <a:rPr lang="en-US" dirty="0" smtClean="0">
                <a:solidFill>
                  <a:srgbClr val="0000CC"/>
                </a:solidFill>
                <a:latin typeface="Comic Sans MS"/>
                <a:cs typeface="Comic Sans MS"/>
              </a:rPr>
              <a:t>Particle physics implementation of GRID (LCG)</a:t>
            </a: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endParaRPr lang="en-US" sz="16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Comic Sans MS"/>
                <a:cs typeface="Comic Sans MS"/>
              </a:rPr>
              <a:t>	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</a:rPr>
              <a:t>- Decision by CHIPP LHC institutes to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</a:rPr>
              <a:t>	   work together on computing issues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</a:rPr>
              <a:t>	- Agreement with CSCS to provide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mic Sans MS"/>
                <a:cs typeface="Comic Sans MS"/>
              </a:rPr>
              <a:t>	   infrastructure in “T2+T3” framework   </a:t>
            </a:r>
          </a:p>
          <a:p>
            <a:pPr lvl="2">
              <a:buFont typeface="Arial"/>
              <a:buChar char="•"/>
            </a:pPr>
            <a:endParaRPr lang="en-US" dirty="0">
              <a:solidFill>
                <a:srgbClr val="0000CC"/>
              </a:solidFill>
              <a:latin typeface="Comic Sans MS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Why </a:t>
            </a:r>
            <a:r>
              <a:rPr kumimoji="1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Manno</a:t>
            </a: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E30F2"/>
                </a:solidFill>
                <a:effectLst/>
                <a:uLnTx/>
                <a:uFillTx/>
                <a:latin typeface="+mj-lt"/>
                <a:ea typeface="ＭＳ Ｐゴシック" pitchFamily="42" charset="-128"/>
                <a:cs typeface="ＭＳ Ｐゴシック" pitchFamily="42" charset="-128"/>
              </a:rPr>
              <a:t>?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3779837" y="1524000"/>
            <a:ext cx="228600" cy="3048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Arial" pitchFamily="5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237" y="2057400"/>
            <a:ext cx="2844800" cy="24892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>
            <a:off x="4008437" y="4572000"/>
            <a:ext cx="228600" cy="457200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Arial" pitchFamily="5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Switzerland as co-host to the CERN LHC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838" y="762000"/>
            <a:ext cx="7848600" cy="1963614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Font typeface="Arial"/>
              <a:buChar char="•"/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CERN </a:t>
            </a:r>
            <a:r>
              <a:rPr kumimoji="1" lang="en-US" sz="1600" kern="0" dirty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is now the leading world accelerator laboratory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6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</a:t>
            </a: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LHC experiments will dominate particle physics research in 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 next decade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LHC experiments expect to collect first data (10 </a:t>
            </a:r>
            <a:r>
              <a:rPr kumimoji="1" lang="en-US" sz="14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TeV</a:t>
            </a: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) in Summer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 2008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Tremendous opportunity for Swiss research groups (~350 physicists 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 and doctoral students associated to CHIPP in Switzerland)</a:t>
            </a: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 </a:t>
            </a:r>
            <a:endParaRPr kumimoji="1" lang="en-US" sz="1600" kern="0" dirty="0">
              <a:solidFill>
                <a:srgbClr val="0000CC"/>
              </a:solidFill>
              <a:latin typeface="Comic Sans MS"/>
              <a:ea typeface="ＭＳ Ｐゴシック" pitchFamily="42" charset="-128"/>
              <a:cs typeface="Comic Sans MS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837" y="2819400"/>
            <a:ext cx="7848600" cy="2702278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Font typeface="Arial"/>
              <a:buChar char="•"/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The benefits for Switzerland are scientific, cultural and economic 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Investment in contracts and services in Switzerland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Technology transfer to industry and training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Association with new technologies (e.g. GRID)</a:t>
            </a:r>
          </a:p>
          <a:p>
            <a:pPr algn="l">
              <a:spcBef>
                <a:spcPct val="20000"/>
              </a:spcBef>
              <a:buFont typeface="Arial"/>
              <a:buChar char="•"/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</a:t>
            </a:r>
            <a:r>
              <a:rPr kumimoji="1" lang="en-US" sz="1600" kern="0" dirty="0" smtClean="0">
                <a:solidFill>
                  <a:srgbClr val="FF0000"/>
                </a:solidFill>
                <a:latin typeface="Comic Sans MS"/>
                <a:ea typeface="ＭＳ Ｐゴシック" pitchFamily="42" charset="-128"/>
                <a:cs typeface="Comic Sans MS"/>
              </a:rPr>
              <a:t>LHC machine and LHC experiments are strongly supported 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Federal, cantonal and institute level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Financial, advisory and “in-kind” support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This has enabled substantial contributions to both LHC and Swiss LHC groups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 Hopefully an effect on quality of research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Arial"/>
              <a:buChar char="•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</a:t>
            </a:r>
            <a:r>
              <a:rPr kumimoji="1" lang="en-US" sz="1400" kern="0" dirty="0" smtClean="0">
                <a:solidFill>
                  <a:srgbClr val="FF0000"/>
                </a:solidFill>
                <a:latin typeface="Comic Sans MS"/>
                <a:ea typeface="ＭＳ Ｐゴシック" pitchFamily="42" charset="-128"/>
                <a:cs typeface="Comic Sans MS"/>
              </a:rPr>
              <a:t>Support includes that of CSCS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6237" y="5657671"/>
            <a:ext cx="5257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lphaUcPeriod"/>
            </a:pPr>
            <a:r>
              <a:rPr lang="en-US" sz="1400" dirty="0" smtClean="0">
                <a:solidFill>
                  <a:srgbClr val="FF0000"/>
                </a:solidFill>
              </a:rPr>
              <a:t>Note some contributions to the LHC machine in addition to CH budget contribution to CERN</a:t>
            </a:r>
          </a:p>
          <a:p>
            <a:pPr marL="342900" indent="-342900" algn="l">
              <a:buFontTx/>
              <a:buAutoNum type="alphaUcPeriod"/>
            </a:pPr>
            <a:r>
              <a:rPr lang="en-US" sz="1400" dirty="0" smtClean="0">
                <a:solidFill>
                  <a:srgbClr val="FF0000"/>
                </a:solidFill>
              </a:rPr>
              <a:t>CH contribution to  and status of the experiments</a:t>
            </a:r>
          </a:p>
          <a:p>
            <a:pPr marL="342900" indent="-342900" algn="l">
              <a:buFontTx/>
              <a:buAutoNum type="alphaUcPeriod"/>
            </a:pPr>
            <a:r>
              <a:rPr lang="en-US" sz="1400" dirty="0" smtClean="0">
                <a:solidFill>
                  <a:srgbClr val="FF0000"/>
                </a:solidFill>
              </a:rPr>
              <a:t>Analysis and computing in CH for LHC</a:t>
            </a:r>
            <a:r>
              <a:rPr lang="en-US" sz="1400" dirty="0" smtClean="0"/>
              <a:t> </a:t>
            </a:r>
          </a:p>
          <a:p>
            <a:pPr marL="342900" indent="-342900">
              <a:buAutoNum type="alphaUcPeriod"/>
            </a:pPr>
            <a:endParaRPr lang="en-US" sz="14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Switzerland as co-host to the CERN LHC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837" y="685801"/>
            <a:ext cx="6096000" cy="5943600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  <a:buFont typeface="Arial"/>
              <a:buChar char="•"/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Special financial contributions ( non-inclusive) related to</a:t>
            </a:r>
          </a:p>
          <a:p>
            <a:pPr algn="l">
              <a:spcBef>
                <a:spcPct val="20000"/>
              </a:spcBef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 LHC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25 MCHF (transfer tunnels)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11 MCHF (indexation 1998-05)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12 MCHF (LHC test beam at PSI) 12 MCHF 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14 MCHF (loan interest redemption)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  28 MCHF (</a:t>
            </a:r>
            <a:r>
              <a:rPr kumimoji="1" lang="en-US" sz="14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infrastruction</a:t>
            </a: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, upgrade, CLIC etc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Lucida Grande"/>
              <a:buChar char="-"/>
            </a:pPr>
            <a:endParaRPr kumimoji="1" lang="en-US" sz="1400" kern="0" dirty="0" smtClean="0">
              <a:solidFill>
                <a:srgbClr val="CC1BC0"/>
              </a:solidFill>
              <a:latin typeface="Comic Sans MS"/>
              <a:ea typeface="ＭＳ Ｐゴシック" pitchFamily="42" charset="-128"/>
              <a:cs typeface="Comic Sans MS"/>
            </a:endParaRPr>
          </a:p>
          <a:p>
            <a:pPr algn="l">
              <a:spcBef>
                <a:spcPct val="20000"/>
              </a:spcBef>
              <a:buFont typeface="Arial"/>
              <a:buChar char="•"/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Contracts (4.4% of 2936 MCHF total construction</a:t>
            </a:r>
          </a:p>
          <a:p>
            <a:pPr algn="l">
              <a:spcBef>
                <a:spcPct val="20000"/>
              </a:spcBef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 machine)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43 MCHF (magnet elements)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19 MCHF (cryogenics)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13 MCHF (accelerator components)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55 MCHF (civil eng + exp. services)</a:t>
            </a:r>
          </a:p>
          <a:p>
            <a:pPr lvl="1" algn="l">
              <a:spcBef>
                <a:spcPct val="20000"/>
              </a:spcBef>
              <a:buClr>
                <a:srgbClr val="CC1BC0"/>
              </a:buClr>
              <a:buFont typeface="Lucida Grande"/>
              <a:buChar char="-"/>
            </a:pPr>
            <a:endParaRPr kumimoji="1" lang="en-US" sz="1400" kern="0" dirty="0" smtClean="0">
              <a:solidFill>
                <a:srgbClr val="CC1BC0"/>
              </a:solidFill>
              <a:latin typeface="Comic Sans MS"/>
              <a:ea typeface="ＭＳ Ｐゴシック" pitchFamily="42" charset="-128"/>
              <a:cs typeface="Comic Sans MS"/>
            </a:endParaRPr>
          </a:p>
          <a:p>
            <a:pPr algn="l">
              <a:spcBef>
                <a:spcPct val="20000"/>
              </a:spcBef>
              <a:buFont typeface="Arial"/>
              <a:buChar char="•"/>
            </a:pPr>
            <a:r>
              <a:rPr kumimoji="1" lang="en-US" sz="1600" kern="0" dirty="0" smtClean="0">
                <a:solidFill>
                  <a:srgbClr val="0000CC"/>
                </a:solidFill>
                <a:latin typeface="Comic Sans MS"/>
                <a:ea typeface="ＭＳ Ｐゴシック" pitchFamily="42" charset="-128"/>
                <a:cs typeface="Comic Sans MS"/>
              </a:rPr>
              <a:t> Companies involved (non-inclusive)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ABB Power Automation		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Casutto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&amp;Co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Forbeton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Bohr SA		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Leica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SA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MGC Ltd			Huber &amp; 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Suhner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AG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Zschokke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SA			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Luwa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SA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Cicorel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SA			Cryogenic SA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Kabelwerke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Brugg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		EMPA</a:t>
            </a:r>
          </a:p>
          <a:p>
            <a:pPr lvl="1" algn="l">
              <a:spcBef>
                <a:spcPct val="20000"/>
              </a:spcBef>
              <a:buFont typeface="Lucida Grande"/>
              <a:buChar char="-"/>
            </a:pP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Nexans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 (</a:t>
            </a:r>
            <a:r>
              <a:rPr kumimoji="1" lang="en-US" sz="1200" kern="0" dirty="0" err="1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Cortaillod</a:t>
            </a:r>
            <a:r>
              <a:rPr kumimoji="1" lang="en-US" sz="12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)</a:t>
            </a:r>
            <a:r>
              <a:rPr kumimoji="1" lang="en-US" sz="1400" kern="0" dirty="0" smtClean="0">
                <a:solidFill>
                  <a:srgbClr val="CC1BC0"/>
                </a:solidFill>
                <a:latin typeface="Comic Sans MS"/>
                <a:ea typeface="ＭＳ Ｐゴシック" pitchFamily="42" charset="-128"/>
                <a:cs typeface="Comic Sans MS"/>
              </a:rPr>
              <a:t>		…….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5227637" y="1447800"/>
            <a:ext cx="307848" cy="1219200"/>
          </a:xfrm>
          <a:prstGeom prst="rightBrac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54" charset="0"/>
            </a:endParaRPr>
          </a:p>
        </p:txBody>
      </p:sp>
      <p:sp>
        <p:nvSpPr>
          <p:cNvPr id="11" name="Right Brace 10"/>
          <p:cNvSpPr/>
          <p:nvPr/>
        </p:nvSpPr>
        <p:spPr bwMode="auto">
          <a:xfrm>
            <a:off x="5075237" y="3276600"/>
            <a:ext cx="307848" cy="1219200"/>
          </a:xfrm>
          <a:prstGeom prst="rightBrac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5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7837" y="3200400"/>
            <a:ext cx="13315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Enormous </a:t>
            </a:r>
          </a:p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contributions</a:t>
            </a:r>
          </a:p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and</a:t>
            </a:r>
          </a:p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benefits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456237" y="1828800"/>
            <a:ext cx="998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1BC0"/>
                </a:solidFill>
                <a:latin typeface="Comic Sans MS"/>
                <a:cs typeface="Comic Sans MS"/>
              </a:rPr>
              <a:t>90  MCHF</a:t>
            </a:r>
            <a:endParaRPr lang="en-US" sz="1400" dirty="0">
              <a:solidFill>
                <a:srgbClr val="CC1BC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6237" y="3733800"/>
            <a:ext cx="998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1BC0"/>
                </a:solidFill>
                <a:latin typeface="Comic Sans MS"/>
                <a:cs typeface="Comic Sans MS"/>
              </a:rPr>
              <a:t>130 MCHF</a:t>
            </a:r>
            <a:endParaRPr lang="en-US" sz="1400" dirty="0">
              <a:solidFill>
                <a:srgbClr val="CC1BC0"/>
              </a:solidFill>
              <a:latin typeface="Comic Sans MS"/>
              <a:cs typeface="Comic Sans M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13"/>
          <p:cNvSpPr txBox="1">
            <a:spLocks noChangeArrowheads="1"/>
          </p:cNvSpPr>
          <p:nvPr/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contribution of Swiss Groups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7037" y="990600"/>
          <a:ext cx="7848600" cy="355604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308100"/>
                <a:gridCol w="1308100"/>
                <a:gridCol w="1308100"/>
                <a:gridCol w="1308100"/>
                <a:gridCol w="1308100"/>
                <a:gridCol w="1308100"/>
              </a:tblGrid>
              <a:tr h="5232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Experiment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Institute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#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physicists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#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doctoral students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~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# </a:t>
                      </a:r>
                      <a:endParaRPr lang="en-US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technical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support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CORE</a:t>
                      </a:r>
                      <a:r>
                        <a:rPr lang="en-US" sz="1400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construction (MCHF)</a:t>
                      </a: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CMS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38 countries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184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institutes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ETH</a:t>
                      </a:r>
                      <a:r>
                        <a:rPr lang="en-US" sz="1200" b="1" baseline="0" dirty="0" smtClean="0">
                          <a:solidFill>
                            <a:srgbClr val="0000CC"/>
                          </a:solidFill>
                        </a:rPr>
                        <a:t> Zürich</a:t>
                      </a:r>
                    </a:p>
                    <a:p>
                      <a:pPr algn="l"/>
                      <a:r>
                        <a:rPr lang="en-US" sz="1200" b="1" baseline="0" smtClean="0">
                          <a:solidFill>
                            <a:srgbClr val="0000CC"/>
                          </a:solidFill>
                        </a:rPr>
                        <a:t>PSI</a:t>
                      </a:r>
                    </a:p>
                    <a:p>
                      <a:pPr algn="l"/>
                      <a:r>
                        <a:rPr lang="en-US" sz="1200" b="1" baseline="0" smtClean="0">
                          <a:solidFill>
                            <a:srgbClr val="0000CC"/>
                          </a:solidFill>
                        </a:rPr>
                        <a:t>UniZh</a:t>
                      </a:r>
                      <a:endParaRPr lang="en-US" sz="1200" b="1" baseline="0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l"/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15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12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 5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13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7</a:t>
                      </a:r>
                      <a:r>
                        <a:rPr lang="en-US" sz="1400" b="1" baseline="30000" dirty="0" smtClean="0">
                          <a:solidFill>
                            <a:srgbClr val="0000CC"/>
                          </a:solidFill>
                        </a:rPr>
                        <a:t>**</a:t>
                      </a:r>
                      <a:endParaRPr lang="en-US" sz="14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22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endParaRPr lang="en-US" sz="14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92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ATLAS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37 countries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167 institutes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UniGe</a:t>
                      </a:r>
                    </a:p>
                    <a:p>
                      <a:pPr algn="l"/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UniBe</a:t>
                      </a:r>
                      <a:endParaRPr lang="en-US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15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7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23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523287"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 err="1" smtClean="0">
                          <a:solidFill>
                            <a:srgbClr val="FF0000"/>
                          </a:solidFill>
                        </a:rPr>
                        <a:t>LHCb</a:t>
                      </a:r>
                      <a:endParaRPr lang="en-US" sz="1400" b="1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15 countries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49 institutes</a:t>
                      </a:r>
                    </a:p>
                    <a:p>
                      <a:pPr algn="ctr"/>
                      <a:endParaRPr lang="en-US" sz="1400" b="1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EPF Lausanne</a:t>
                      </a:r>
                    </a:p>
                    <a:p>
                      <a:pPr algn="l"/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UniZh</a:t>
                      </a:r>
                      <a:endParaRPr lang="en-US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10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8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52328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69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50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50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123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0837" y="4672786"/>
            <a:ext cx="73532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In addition :</a:t>
            </a:r>
            <a:endParaRPr lang="en-US" sz="1400" dirty="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pPr lvl="1" algn="l">
              <a:buFont typeface="Arial"/>
              <a:buChar char="•"/>
            </a:pPr>
            <a:r>
              <a:rPr lang="fr-CH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CUS has created a « </a:t>
            </a:r>
            <a:r>
              <a:rPr lang="fr-CH" sz="1400" dirty="0" smtClean="0">
                <a:solidFill>
                  <a:srgbClr val="CC1BC0"/>
                </a:solidFill>
                <a:latin typeface="Comic Sans MS"/>
                <a:cs typeface="Comic Sans MS"/>
              </a:rPr>
              <a:t>CHIPP Priority Program for LHC Physics Analysis</a:t>
            </a:r>
            <a:r>
              <a:rPr lang="fr-CH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 »</a:t>
            </a:r>
          </a:p>
          <a:p>
            <a:pPr lvl="1" algn="l"/>
            <a:r>
              <a:rPr lang="fr-CH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 with 10 post-doctoral positions in the period 2008-2012</a:t>
            </a:r>
          </a:p>
          <a:p>
            <a:pPr lvl="1" algn="l">
              <a:buFont typeface="Arial"/>
              <a:buChar char="•"/>
            </a:pPr>
            <a:r>
              <a:rPr lang="fr-CH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Rules of FNRS PRO*DOC program modified to be compatible with practical </a:t>
            </a:r>
          </a:p>
          <a:p>
            <a:pPr lvl="1" algn="l"/>
            <a:r>
              <a:rPr lang="fr-CH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 requirements of the LHC program. </a:t>
            </a:r>
          </a:p>
          <a:p>
            <a:pPr lvl="1" algn="l">
              <a:buFont typeface="Arial"/>
              <a:buChar char="•"/>
            </a:pPr>
            <a:r>
              <a:rPr lang="fr-CH" sz="1400" dirty="0" smtClean="0">
                <a:solidFill>
                  <a:srgbClr val="0000CC"/>
                </a:solidFill>
                <a:latin typeface="Comic Sans MS"/>
                <a:cs typeface="Comic Sans MS"/>
              </a:rPr>
              <a:t> Request made to FNRS for ~10 doctoral positions.</a:t>
            </a:r>
            <a:endParaRPr lang="fr-CH" sz="140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pPr lvl="1" algn="l"/>
            <a:endParaRPr lang="fr-CH" sz="1400" smtClean="0">
              <a:solidFill>
                <a:srgbClr val="0000CC"/>
              </a:solidFill>
              <a:latin typeface="Comic Sans MS"/>
              <a:cs typeface="Comic Sans MS"/>
            </a:endParaRPr>
          </a:p>
          <a:p>
            <a:pPr lvl="1" algn="l"/>
            <a:r>
              <a:rPr lang="fr-CH" sz="1100" baseline="30000" dirty="0" smtClean="0">
                <a:solidFill>
                  <a:srgbClr val="FF0000"/>
                </a:solidFill>
                <a:latin typeface="+mj-lt"/>
                <a:cs typeface="Comic Sans MS"/>
              </a:rPr>
              <a:t>1     </a:t>
            </a:r>
            <a:r>
              <a:rPr lang="fr-CH" sz="1100" dirty="0" smtClean="0">
                <a:solidFill>
                  <a:srgbClr val="FF0000"/>
                </a:solidFill>
                <a:latin typeface="+mj-lt"/>
                <a:cs typeface="Comic Sans MS"/>
              </a:rPr>
              <a:t>Federal and Cantonal funding – computing not included</a:t>
            </a:r>
          </a:p>
          <a:p>
            <a:pPr lvl="1" algn="l"/>
            <a:r>
              <a:rPr lang="fr-CH" sz="1100" dirty="0" smtClean="0">
                <a:solidFill>
                  <a:srgbClr val="FF0000"/>
                </a:solidFill>
                <a:latin typeface="+mj-lt"/>
                <a:cs typeface="Comic Sans MS"/>
              </a:rPr>
              <a:t>**  5 students co-financed with ETHZ, 2 students co-financed with UniZh   </a:t>
            </a:r>
            <a:endParaRPr lang="en-US" sz="1100" dirty="0" smtClean="0">
              <a:solidFill>
                <a:srgbClr val="FF0000"/>
              </a:solidFill>
              <a:latin typeface="+mj-lt"/>
              <a:cs typeface="Comic Sans MS"/>
            </a:endParaRPr>
          </a:p>
          <a:p>
            <a:endParaRPr lang="en-US" sz="11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63" name="Picture 31" descr="CMS_3d_new.jpg                                                 00020152OSX                            BA76FA13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3318" y="944563"/>
            <a:ext cx="5640732" cy="3911600"/>
          </a:xfrm>
          <a:prstGeom prst="rect">
            <a:avLst/>
          </a:prstGeom>
          <a:noFill/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6837159" y="609600"/>
            <a:ext cx="1743278" cy="48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7276" tIns="43638" rIns="87276" bIns="43638">
            <a:prstTxWarp prst="textNoShape">
              <a:avLst/>
            </a:prstTxWarp>
            <a:spAutoFit/>
          </a:bodyPr>
          <a:lstStyle/>
          <a:p>
            <a:pPr algn="l" defTabSz="873125"/>
            <a:r>
              <a:rPr lang="en-US" sz="1300" dirty="0">
                <a:solidFill>
                  <a:srgbClr val="06184C"/>
                </a:solidFill>
              </a:rPr>
              <a:t>Crystal </a:t>
            </a:r>
            <a:r>
              <a:rPr lang="en-US" sz="1300" dirty="0" smtClean="0">
                <a:solidFill>
                  <a:srgbClr val="06184C"/>
                </a:solidFill>
              </a:rPr>
              <a:t>calorimeter </a:t>
            </a:r>
            <a:r>
              <a:rPr lang="en-US" sz="1300" b="1" dirty="0" smtClean="0">
                <a:solidFill>
                  <a:srgbClr val="06184C"/>
                </a:solidFill>
              </a:rPr>
              <a:t>ETHZ</a:t>
            </a:r>
            <a:endParaRPr lang="en-US" sz="1800" dirty="0">
              <a:solidFill>
                <a:srgbClr val="06184C"/>
              </a:solidFill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-434510" y="685800"/>
            <a:ext cx="2212486" cy="102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algn="r" defTabSz="873125">
              <a:lnSpc>
                <a:spcPct val="80000"/>
              </a:lnSpc>
            </a:pPr>
            <a:r>
              <a:rPr lang="en-US" sz="1300" b="1" dirty="0">
                <a:solidFill>
                  <a:srgbClr val="06184C"/>
                </a:solidFill>
              </a:rPr>
              <a:t>CMS Detector:</a:t>
            </a:r>
            <a:endParaRPr lang="en-US" sz="1300" dirty="0">
              <a:solidFill>
                <a:srgbClr val="06184C"/>
              </a:solidFill>
            </a:endParaRPr>
          </a:p>
          <a:p>
            <a:pPr algn="r" defTabSz="873125">
              <a:lnSpc>
                <a:spcPct val="80000"/>
              </a:lnSpc>
            </a:pPr>
            <a:r>
              <a:rPr lang="en-US" sz="1300" dirty="0">
                <a:solidFill>
                  <a:srgbClr val="06184C"/>
                </a:solidFill>
              </a:rPr>
              <a:t>Weight: 12’500 </a:t>
            </a:r>
            <a:r>
              <a:rPr lang="en-US" sz="1300" dirty="0" err="1">
                <a:solidFill>
                  <a:srgbClr val="06184C"/>
                </a:solidFill>
              </a:rPr>
              <a:t>t</a:t>
            </a:r>
            <a:endParaRPr lang="en-US" sz="1300" dirty="0">
              <a:solidFill>
                <a:srgbClr val="06184C"/>
              </a:solidFill>
            </a:endParaRPr>
          </a:p>
          <a:p>
            <a:pPr algn="r" defTabSz="873125">
              <a:lnSpc>
                <a:spcPct val="80000"/>
              </a:lnSpc>
            </a:pPr>
            <a:r>
              <a:rPr lang="en-US" sz="1300" dirty="0">
                <a:solidFill>
                  <a:srgbClr val="06184C"/>
                </a:solidFill>
              </a:rPr>
              <a:t>Diameter: 15 </a:t>
            </a:r>
            <a:r>
              <a:rPr lang="en-US" sz="1300" dirty="0" err="1">
                <a:solidFill>
                  <a:srgbClr val="06184C"/>
                </a:solidFill>
              </a:rPr>
              <a:t>m</a:t>
            </a:r>
            <a:endParaRPr lang="en-US" sz="1300" dirty="0">
              <a:solidFill>
                <a:srgbClr val="06184C"/>
              </a:solidFill>
            </a:endParaRPr>
          </a:p>
          <a:p>
            <a:pPr algn="r" defTabSz="873125">
              <a:lnSpc>
                <a:spcPct val="80000"/>
              </a:lnSpc>
            </a:pPr>
            <a:r>
              <a:rPr lang="en-US" sz="1300" dirty="0">
                <a:solidFill>
                  <a:srgbClr val="06184C"/>
                </a:solidFill>
              </a:rPr>
              <a:t>Length: 21.6 </a:t>
            </a:r>
            <a:r>
              <a:rPr lang="en-US" sz="1300" dirty="0" err="1" smtClean="0">
                <a:solidFill>
                  <a:srgbClr val="06184C"/>
                </a:solidFill>
              </a:rPr>
              <a:t>m</a:t>
            </a:r>
            <a:endParaRPr lang="en-US" sz="1300" dirty="0" smtClean="0">
              <a:solidFill>
                <a:srgbClr val="06184C"/>
              </a:solidFill>
            </a:endParaRPr>
          </a:p>
          <a:p>
            <a:pPr algn="r" defTabSz="873125">
              <a:lnSpc>
                <a:spcPct val="80000"/>
              </a:lnSpc>
            </a:pPr>
            <a:endParaRPr lang="en-US" sz="1300" dirty="0" smtClean="0">
              <a:solidFill>
                <a:srgbClr val="06184C"/>
              </a:solidFill>
            </a:endParaRPr>
          </a:p>
          <a:p>
            <a:pPr algn="r" defTabSz="873125">
              <a:lnSpc>
                <a:spcPct val="80000"/>
              </a:lnSpc>
            </a:pPr>
            <a:r>
              <a:rPr lang="en-US" sz="1300" dirty="0">
                <a:solidFill>
                  <a:srgbClr val="FF0000"/>
                </a:solidFill>
              </a:rPr>
              <a:t>Magnetic field: 4 T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384367" y="5410200"/>
            <a:ext cx="2321466" cy="33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defTabSz="873125"/>
            <a:r>
              <a:rPr lang="en-US" sz="1800" dirty="0" smtClean="0">
                <a:solidFill>
                  <a:srgbClr val="BD1A32"/>
                </a:solidFill>
              </a:rPr>
              <a:t>Software </a:t>
            </a:r>
            <a:r>
              <a:rPr lang="en-US" sz="1800" dirty="0">
                <a:solidFill>
                  <a:srgbClr val="BD1A32"/>
                </a:solidFill>
              </a:rPr>
              <a:t>&amp; Physics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205755" y="3254375"/>
            <a:ext cx="1643333" cy="22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algn="l" defTabSz="873125">
              <a:lnSpc>
                <a:spcPct val="80000"/>
              </a:lnSpc>
            </a:pPr>
            <a:r>
              <a:rPr lang="en-US" sz="1300" dirty="0">
                <a:solidFill>
                  <a:srgbClr val="06184C"/>
                </a:solidFill>
              </a:rPr>
              <a:t>Silicon strips </a:t>
            </a:r>
            <a:r>
              <a:rPr lang="en-US" sz="1300" b="1" dirty="0">
                <a:solidFill>
                  <a:srgbClr val="06184C"/>
                </a:solidFill>
              </a:rPr>
              <a:t>ETHZ</a:t>
            </a:r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 flipH="1">
            <a:off x="1490580" y="2286000"/>
            <a:ext cx="2539168" cy="488950"/>
          </a:xfrm>
          <a:prstGeom prst="line">
            <a:avLst/>
          </a:prstGeom>
          <a:noFill/>
          <a:ln w="19050">
            <a:solidFill>
              <a:srgbClr val="B75D6B"/>
            </a:solidFill>
            <a:round/>
            <a:headEnd type="triangle" w="med" len="med"/>
            <a:tailEnd type="triangle" w="med" len="med"/>
          </a:ln>
          <a:effectLst/>
        </p:spPr>
        <p:txBody>
          <a:bodyPr lIns="56904" tIns="28453" rIns="56904" bIns="28453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5244" name="Picture 12" descr="24140001.jpg                                                   00020152OSX                            BA76FA13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424" y="2235201"/>
            <a:ext cx="1274156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6922268" y="2971800"/>
            <a:ext cx="1856607" cy="25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algn="l" defTabSz="873125"/>
            <a:r>
              <a:rPr lang="en-US" sz="1300" dirty="0">
                <a:solidFill>
                  <a:srgbClr val="06184C"/>
                </a:solidFill>
              </a:rPr>
              <a:t>Electronics </a:t>
            </a:r>
            <a:r>
              <a:rPr lang="en-US" sz="1300" b="1" dirty="0">
                <a:solidFill>
                  <a:srgbClr val="06184C"/>
                </a:solidFill>
              </a:rPr>
              <a:t>ETHZ, PSI</a:t>
            </a:r>
            <a:endParaRPr lang="en-US" sz="1500" dirty="0">
              <a:solidFill>
                <a:schemeClr val="accent1"/>
              </a:solidFill>
            </a:endParaRPr>
          </a:p>
        </p:txBody>
      </p:sp>
      <p:pic>
        <p:nvPicPr>
          <p:cNvPr id="95246" name="Picture 14" descr="geo_xtal_pict.jpg                                              00020152OSX                            BA76FA13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5666" y="1219200"/>
            <a:ext cx="1564018" cy="1087438"/>
          </a:xfrm>
          <a:prstGeom prst="rect">
            <a:avLst/>
          </a:prstGeom>
          <a:noFill/>
        </p:spPr>
      </p:pic>
      <p:sp>
        <p:nvSpPr>
          <p:cNvPr id="95247" name="Line 15"/>
          <p:cNvSpPr>
            <a:spLocks noChangeShapeType="1"/>
          </p:cNvSpPr>
          <p:nvPr/>
        </p:nvSpPr>
        <p:spPr bwMode="auto">
          <a:xfrm flipV="1">
            <a:off x="4169966" y="1143000"/>
            <a:ext cx="2706820" cy="1092200"/>
          </a:xfrm>
          <a:prstGeom prst="line">
            <a:avLst/>
          </a:prstGeom>
          <a:noFill/>
          <a:ln w="19050">
            <a:solidFill>
              <a:srgbClr val="2FBA43"/>
            </a:solidFill>
            <a:round/>
            <a:headEnd type="triangle" w="med" len="med"/>
            <a:tailEnd type="triangle" w="med" len="med"/>
          </a:ln>
          <a:effectLst/>
        </p:spPr>
        <p:txBody>
          <a:bodyPr lIns="56904" tIns="28453" rIns="56904" bIns="28453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5248" name="Picture 16" descr="VFE_card.jpg                                                   00020152OSX                            BA76FA13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6037" y="2286000"/>
            <a:ext cx="897701" cy="700088"/>
          </a:xfrm>
          <a:prstGeom prst="rect">
            <a:avLst/>
          </a:prstGeom>
          <a:noFill/>
        </p:spPr>
      </p:pic>
      <p:pic>
        <p:nvPicPr>
          <p:cNvPr id="95249" name="Picture 17" descr="cms_magnet.jpg                                                 00020152OSX                            BA76FA13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7204" y="4460876"/>
            <a:ext cx="1999633" cy="1668463"/>
          </a:xfrm>
          <a:prstGeom prst="rect">
            <a:avLst/>
          </a:prstGeom>
          <a:noFill/>
        </p:spPr>
      </p:pic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5366200" y="5491164"/>
            <a:ext cx="1193571" cy="64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algn="r" defTabSz="873125">
              <a:lnSpc>
                <a:spcPct val="70000"/>
              </a:lnSpc>
            </a:pPr>
            <a:r>
              <a:rPr lang="en-US" sz="1500">
                <a:solidFill>
                  <a:srgbClr val="F00915"/>
                </a:solidFill>
              </a:rPr>
              <a:t> </a:t>
            </a:r>
            <a:r>
              <a:rPr lang="en-US" sz="1300">
                <a:solidFill>
                  <a:srgbClr val="06184C"/>
                </a:solidFill>
              </a:rPr>
              <a:t>Organization</a:t>
            </a:r>
          </a:p>
          <a:p>
            <a:pPr algn="r" defTabSz="873125">
              <a:lnSpc>
                <a:spcPct val="70000"/>
              </a:lnSpc>
            </a:pPr>
            <a:r>
              <a:rPr lang="en-US" sz="1300">
                <a:solidFill>
                  <a:srgbClr val="06184C"/>
                </a:solidFill>
              </a:rPr>
              <a:t>of magnet</a:t>
            </a:r>
          </a:p>
          <a:p>
            <a:pPr algn="r" defTabSz="873125">
              <a:lnSpc>
                <a:spcPct val="70000"/>
              </a:lnSpc>
            </a:pPr>
            <a:r>
              <a:rPr lang="en-US" sz="1300">
                <a:solidFill>
                  <a:srgbClr val="06184C"/>
                </a:solidFill>
              </a:rPr>
              <a:t>procurement</a:t>
            </a:r>
          </a:p>
          <a:p>
            <a:pPr algn="r" defTabSz="873125">
              <a:lnSpc>
                <a:spcPct val="70000"/>
              </a:lnSpc>
            </a:pPr>
            <a:r>
              <a:rPr lang="en-US" sz="1300" b="1">
                <a:solidFill>
                  <a:srgbClr val="06184C"/>
                </a:solidFill>
              </a:rPr>
              <a:t>ETHZ</a:t>
            </a:r>
            <a:endParaRPr lang="en-US" sz="1500">
              <a:solidFill>
                <a:srgbClr val="06184C"/>
              </a:solidFill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>
            <a:off x="4674446" y="3295651"/>
            <a:ext cx="2187098" cy="1882775"/>
          </a:xfrm>
          <a:prstGeom prst="line">
            <a:avLst/>
          </a:prstGeom>
          <a:noFill/>
          <a:ln w="19050">
            <a:solidFill>
              <a:srgbClr val="F00915"/>
            </a:solidFill>
            <a:round/>
            <a:headEnd type="triangle" w="med" len="med"/>
            <a:tailEnd type="triangle" w="med" len="med"/>
          </a:ln>
          <a:effectLst/>
        </p:spPr>
        <p:txBody>
          <a:bodyPr lIns="56904" tIns="28453" rIns="56904" bIns="28453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5252" name="Picture 20" descr="030319.1.jpg                                                   00020152OSX                            BA76FA13: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8921" y="4773614"/>
            <a:ext cx="1714625" cy="1292225"/>
          </a:xfrm>
          <a:prstGeom prst="rect">
            <a:avLst/>
          </a:prstGeom>
          <a:noFill/>
        </p:spPr>
      </p:pic>
      <p:sp>
        <p:nvSpPr>
          <p:cNvPr id="95253" name="Text Box 21"/>
          <p:cNvSpPr txBox="1">
            <a:spLocks noChangeArrowheads="1"/>
          </p:cNvSpPr>
          <p:nvPr/>
        </p:nvSpPr>
        <p:spPr bwMode="auto">
          <a:xfrm>
            <a:off x="3465827" y="4481513"/>
            <a:ext cx="1457898" cy="38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defTabSz="873125">
              <a:lnSpc>
                <a:spcPct val="80000"/>
              </a:lnSpc>
            </a:pPr>
            <a:r>
              <a:rPr lang="en-US" sz="1300">
                <a:solidFill>
                  <a:srgbClr val="06184C"/>
                </a:solidFill>
              </a:rPr>
              <a:t>Superconductor</a:t>
            </a:r>
          </a:p>
          <a:p>
            <a:pPr defTabSz="873125">
              <a:lnSpc>
                <a:spcPct val="80000"/>
              </a:lnSpc>
            </a:pPr>
            <a:r>
              <a:rPr lang="en-US" sz="1300">
                <a:solidFill>
                  <a:srgbClr val="06184C"/>
                </a:solidFill>
              </a:rPr>
              <a:t>for magnet </a:t>
            </a:r>
            <a:r>
              <a:rPr lang="en-US" sz="1300" b="1">
                <a:solidFill>
                  <a:srgbClr val="06184C"/>
                </a:solidFill>
              </a:rPr>
              <a:t>ETHZ</a:t>
            </a:r>
          </a:p>
        </p:txBody>
      </p:sp>
      <p:sp>
        <p:nvSpPr>
          <p:cNvPr id="95254" name="Line 22"/>
          <p:cNvSpPr>
            <a:spLocks noChangeShapeType="1"/>
          </p:cNvSpPr>
          <p:nvPr/>
        </p:nvSpPr>
        <p:spPr bwMode="auto">
          <a:xfrm flipH="1">
            <a:off x="4169966" y="2833688"/>
            <a:ext cx="0" cy="1585912"/>
          </a:xfrm>
          <a:prstGeom prst="line">
            <a:avLst/>
          </a:prstGeom>
          <a:noFill/>
          <a:ln w="19050">
            <a:solidFill>
              <a:srgbClr val="6E707F"/>
            </a:solidFill>
            <a:round/>
            <a:headEnd type="triangle" w="med" len="med"/>
            <a:tailEnd type="triangle" w="med" len="med"/>
          </a:ln>
          <a:effectLst/>
        </p:spPr>
        <p:txBody>
          <a:bodyPr lIns="56904" tIns="28453" rIns="56904" bIns="28453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55" name="Text Box 23"/>
          <p:cNvSpPr txBox="1">
            <a:spLocks noChangeArrowheads="1"/>
          </p:cNvSpPr>
          <p:nvPr/>
        </p:nvSpPr>
        <p:spPr bwMode="auto">
          <a:xfrm>
            <a:off x="222520" y="4762501"/>
            <a:ext cx="1476376" cy="42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defTabSz="873125">
              <a:lnSpc>
                <a:spcPct val="90000"/>
              </a:lnSpc>
            </a:pPr>
            <a:r>
              <a:rPr lang="en-US" sz="1300" dirty="0">
                <a:solidFill>
                  <a:srgbClr val="06184C"/>
                </a:solidFill>
              </a:rPr>
              <a:t>Pixel detector</a:t>
            </a:r>
          </a:p>
          <a:p>
            <a:pPr defTabSz="873125">
              <a:lnSpc>
                <a:spcPct val="90000"/>
              </a:lnSpc>
            </a:pPr>
            <a:r>
              <a:rPr lang="en-US" sz="1300" b="1" dirty="0">
                <a:solidFill>
                  <a:srgbClr val="06184C"/>
                </a:solidFill>
              </a:rPr>
              <a:t>PSI, </a:t>
            </a:r>
            <a:r>
              <a:rPr lang="en-US" sz="1300" b="1" dirty="0" smtClean="0">
                <a:solidFill>
                  <a:srgbClr val="06184C"/>
                </a:solidFill>
              </a:rPr>
              <a:t>ETHZ, </a:t>
            </a:r>
            <a:r>
              <a:rPr lang="en-US" sz="1300" b="1" dirty="0" err="1">
                <a:solidFill>
                  <a:srgbClr val="06184C"/>
                </a:solidFill>
              </a:rPr>
              <a:t>UniZh</a:t>
            </a:r>
            <a:endParaRPr lang="en-US" sz="1300" b="1" dirty="0"/>
          </a:p>
        </p:txBody>
      </p:sp>
      <p:sp>
        <p:nvSpPr>
          <p:cNvPr id="95256" name="Line 24"/>
          <p:cNvSpPr>
            <a:spLocks noChangeShapeType="1"/>
          </p:cNvSpPr>
          <p:nvPr/>
        </p:nvSpPr>
        <p:spPr bwMode="auto">
          <a:xfrm flipH="1">
            <a:off x="2258732" y="2441575"/>
            <a:ext cx="1771016" cy="1625600"/>
          </a:xfrm>
          <a:prstGeom prst="line">
            <a:avLst/>
          </a:prstGeom>
          <a:noFill/>
          <a:ln w="19050">
            <a:solidFill>
              <a:srgbClr val="B75D6B"/>
            </a:solidFill>
            <a:round/>
            <a:headEnd type="triangle" w="med" len="med"/>
            <a:tailEnd type="triangle" w="med" len="med"/>
          </a:ln>
          <a:effectLst/>
        </p:spPr>
        <p:txBody>
          <a:bodyPr lIns="56904" tIns="28453" rIns="56904" bIns="28453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5257" name="Object 25"/>
          <p:cNvGraphicFramePr>
            <a:graphicFrameLocks noChangeAspect="1"/>
          </p:cNvGraphicFramePr>
          <p:nvPr/>
        </p:nvGraphicFramePr>
        <p:xfrm>
          <a:off x="6980237" y="2286000"/>
          <a:ext cx="731573" cy="700088"/>
        </p:xfrm>
        <a:graphic>
          <a:graphicData uri="http://schemas.openxmlformats.org/presentationml/2006/ole">
            <p:oleObj spid="_x0000_s35842" name="CorelDRAW" r:id="rId10" imgW="7336269" imgH="6358662" progId="">
              <p:embed/>
            </p:oleObj>
          </a:graphicData>
        </a:graphic>
      </p:graphicFrame>
      <p:pic>
        <p:nvPicPr>
          <p:cNvPr id="95262" name="Picture 30" descr="pixel_module.jpg                                               00020152OSX                            BA76FA13: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3936" y="3756025"/>
            <a:ext cx="2104796" cy="1017588"/>
          </a:xfrm>
          <a:prstGeom prst="rect">
            <a:avLst/>
          </a:prstGeom>
          <a:noFill/>
        </p:spPr>
      </p:pic>
      <p:sp>
        <p:nvSpPr>
          <p:cNvPr id="95265" name="Text Box 33"/>
          <p:cNvSpPr txBox="1">
            <a:spLocks noChangeArrowheads="1"/>
          </p:cNvSpPr>
          <p:nvPr/>
        </p:nvSpPr>
        <p:spPr bwMode="auto">
          <a:xfrm>
            <a:off x="438944" y="5791200"/>
            <a:ext cx="1476376" cy="24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6904" tIns="28453" rIns="56904" bIns="28453">
            <a:prstTxWarp prst="textNoShape">
              <a:avLst/>
            </a:prstTxWarp>
            <a:spAutoFit/>
          </a:bodyPr>
          <a:lstStyle/>
          <a:p>
            <a:pPr defTabSz="873125">
              <a:lnSpc>
                <a:spcPct val="90000"/>
              </a:lnSpc>
            </a:pPr>
            <a:r>
              <a:rPr lang="en-US" sz="1300" b="1" dirty="0">
                <a:solidFill>
                  <a:srgbClr val="06184C"/>
                </a:solidFill>
              </a:rPr>
              <a:t>ETHZ, </a:t>
            </a:r>
            <a:r>
              <a:rPr lang="en-US" sz="1300" b="1" dirty="0" smtClean="0">
                <a:solidFill>
                  <a:srgbClr val="06184C"/>
                </a:solidFill>
              </a:rPr>
              <a:t>PSI, </a:t>
            </a:r>
            <a:r>
              <a:rPr lang="en-US" sz="1300" b="1" dirty="0" err="1">
                <a:solidFill>
                  <a:srgbClr val="06184C"/>
                </a:solidFill>
              </a:rPr>
              <a:t>UniZh</a:t>
            </a:r>
            <a:endParaRPr lang="en-US" sz="1300" b="1" dirty="0"/>
          </a:p>
        </p:txBody>
      </p:sp>
      <p:sp>
        <p:nvSpPr>
          <p:cNvPr id="27" name="Rectangle 13"/>
          <p:cNvSpPr txBox="1">
            <a:spLocks noChangeArrowheads="1"/>
          </p:cNvSpPr>
          <p:nvPr/>
        </p:nvSpPr>
        <p:spPr bwMode="auto">
          <a:xfrm>
            <a:off x="350837" y="1524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The LHC experiments – CMS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54ADBFD0-6BAF-4C98-B184-696CE8700EF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1" name="Picture 3" descr="ECAL_Barrel_installed_07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037" y="1584326"/>
            <a:ext cx="4751917" cy="33140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652293" name="Picture 5" descr="03_SM overview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2584" y="2362200"/>
            <a:ext cx="2688530" cy="37338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52294" name="Line 6"/>
          <p:cNvSpPr>
            <a:spLocks noChangeShapeType="1"/>
          </p:cNvSpPr>
          <p:nvPr/>
        </p:nvSpPr>
        <p:spPr bwMode="auto">
          <a:xfrm flipV="1">
            <a:off x="4096809" y="1828800"/>
            <a:ext cx="2121561" cy="6096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2295" name="Rectangle 7"/>
          <p:cNvSpPr>
            <a:spLocks noChangeArrowheads="1"/>
          </p:cNvSpPr>
          <p:nvPr/>
        </p:nvSpPr>
        <p:spPr bwMode="auto">
          <a:xfrm>
            <a:off x="6273238" y="1643064"/>
            <a:ext cx="227942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GB" sz="1800">
                <a:solidFill>
                  <a:schemeClr val="hlink"/>
                </a:solidFill>
              </a:rPr>
              <a:t>1 Supermodule: </a:t>
            </a:r>
          </a:p>
          <a:p>
            <a:pPr eaLnBrk="0" hangingPunct="0">
              <a:lnSpc>
                <a:spcPct val="100000"/>
              </a:lnSpc>
            </a:pPr>
            <a:r>
              <a:rPr lang="en-GB" sz="1600">
                <a:solidFill>
                  <a:schemeClr val="hlink"/>
                </a:solidFill>
              </a:rPr>
              <a:t>1‘700 PbWO</a:t>
            </a:r>
            <a:r>
              <a:rPr lang="en-GB" sz="1600" baseline="-25000">
                <a:solidFill>
                  <a:schemeClr val="hlink"/>
                </a:solidFill>
              </a:rPr>
              <a:t>4</a:t>
            </a:r>
            <a:r>
              <a:rPr lang="en-GB" sz="1600">
                <a:solidFill>
                  <a:schemeClr val="hlink"/>
                </a:solidFill>
              </a:rPr>
              <a:t> crystals</a:t>
            </a:r>
            <a:r>
              <a:rPr lang="de-DE" sz="1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GB" sz="16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2296" name="Rectangle 8"/>
          <p:cNvSpPr>
            <a:spLocks noChangeArrowheads="1"/>
          </p:cNvSpPr>
          <p:nvPr/>
        </p:nvSpPr>
        <p:spPr bwMode="auto">
          <a:xfrm>
            <a:off x="1902090" y="1903414"/>
            <a:ext cx="22678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Barrel:</a:t>
            </a:r>
          </a:p>
          <a:p>
            <a:pPr eaLnBrk="0" hangingPunct="0">
              <a:lnSpc>
                <a:spcPct val="100000"/>
              </a:lnSpc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61‘200 Crystals</a:t>
            </a:r>
          </a:p>
          <a:p>
            <a:pPr eaLnBrk="0" hangingPunct="0">
              <a:lnSpc>
                <a:spcPct val="100000"/>
              </a:lnSpc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 </a:t>
            </a:r>
            <a:r>
              <a:rPr lang="en-GB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Supermodules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52297" name="Picture 9" descr="tdr_xtal_ap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3637" y="5181600"/>
            <a:ext cx="1828932" cy="13017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52298" name="Text Box 10"/>
          <p:cNvSpPr txBox="1">
            <a:spLocks noChangeArrowheads="1"/>
          </p:cNvSpPr>
          <p:nvPr/>
        </p:nvSpPr>
        <p:spPr bwMode="auto">
          <a:xfrm>
            <a:off x="198437" y="5638800"/>
            <a:ext cx="34099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ct val="100000"/>
              </a:lnSpc>
            </a:pPr>
            <a:r>
              <a:rPr lang="en-GB" sz="1600" dirty="0">
                <a:solidFill>
                  <a:srgbClr val="3D5A96"/>
                </a:solidFill>
              </a:rPr>
              <a:t>Lead </a:t>
            </a:r>
            <a:r>
              <a:rPr lang="en-GB" sz="1600" dirty="0" err="1">
                <a:solidFill>
                  <a:srgbClr val="3D5A96"/>
                </a:solidFill>
              </a:rPr>
              <a:t>Tungstate</a:t>
            </a:r>
            <a:r>
              <a:rPr lang="en-GB" sz="1600" dirty="0">
                <a:solidFill>
                  <a:srgbClr val="3D5A96"/>
                </a:solidFill>
              </a:rPr>
              <a:t> crystals (PbWO</a:t>
            </a:r>
            <a:r>
              <a:rPr lang="en-GB" sz="1600" baseline="-25000" dirty="0">
                <a:solidFill>
                  <a:srgbClr val="3D5A96"/>
                </a:solidFill>
              </a:rPr>
              <a:t>4</a:t>
            </a:r>
            <a:r>
              <a:rPr lang="en-GB" sz="1600" dirty="0">
                <a:solidFill>
                  <a:srgbClr val="3D5A96"/>
                </a:solidFill>
              </a:rPr>
              <a:t>) </a:t>
            </a:r>
          </a:p>
          <a:p>
            <a:pPr algn="r" eaLnBrk="0" hangingPunct="0">
              <a:lnSpc>
                <a:spcPct val="100000"/>
              </a:lnSpc>
            </a:pPr>
            <a:r>
              <a:rPr lang="en-GB" sz="1400" dirty="0">
                <a:solidFill>
                  <a:srgbClr val="3D5A96"/>
                </a:solidFill>
              </a:rPr>
              <a:t>Front face. 2.2x2.2cm</a:t>
            </a:r>
            <a:r>
              <a:rPr lang="en-GB" sz="1400" baseline="30000" dirty="0">
                <a:solidFill>
                  <a:srgbClr val="3D5A96"/>
                </a:solidFill>
              </a:rPr>
              <a:t>2</a:t>
            </a:r>
            <a:r>
              <a:rPr lang="en-GB" sz="1400" dirty="0">
                <a:solidFill>
                  <a:srgbClr val="3D5A96"/>
                </a:solidFill>
              </a:rPr>
              <a:t> , Length 23 cm</a:t>
            </a:r>
            <a:r>
              <a:rPr lang="en-GB" sz="1400" dirty="0">
                <a:solidFill>
                  <a:srgbClr val="3D5A9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52299" name="Rectangle 11"/>
          <p:cNvSpPr>
            <a:spLocks noChangeArrowheads="1"/>
          </p:cNvSpPr>
          <p:nvPr/>
        </p:nvSpPr>
        <p:spPr bwMode="auto">
          <a:xfrm>
            <a:off x="2103437" y="4038600"/>
            <a:ext cx="25605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installation terminated on July 27, 2007</a:t>
            </a:r>
            <a:endParaRPr lang="en-GB" sz="1400" dirty="0"/>
          </a:p>
        </p:txBody>
      </p:sp>
      <p:sp>
        <p:nvSpPr>
          <p:cNvPr id="652300" name="Rectangle 12"/>
          <p:cNvSpPr>
            <a:spLocks noChangeArrowheads="1"/>
          </p:cNvSpPr>
          <p:nvPr/>
        </p:nvSpPr>
        <p:spPr bwMode="auto">
          <a:xfrm>
            <a:off x="731573" y="787400"/>
            <a:ext cx="594275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ETH Zurich</a:t>
            </a:r>
            <a:r>
              <a:rPr lang="en-GB" sz="1600" dirty="0">
                <a:solidFill>
                  <a:schemeClr val="hlink"/>
                </a:solidFill>
              </a:rPr>
              <a:t>: crystal, electronics and electronics integration</a:t>
            </a:r>
          </a:p>
          <a:p>
            <a:pPr algn="l"/>
            <a:r>
              <a:rPr lang="en-GB" sz="16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PSI:</a:t>
            </a:r>
            <a:r>
              <a:rPr lang="en-GB" sz="1600" dirty="0">
                <a:solidFill>
                  <a:schemeClr val="hlink"/>
                </a:solidFill>
              </a:rPr>
              <a:t> Photo detector for barrel (</a:t>
            </a:r>
            <a:r>
              <a:rPr lang="en-GB" sz="1600" dirty="0" err="1">
                <a:solidFill>
                  <a:schemeClr val="hlink"/>
                </a:solidFill>
              </a:rPr>
              <a:t>APDs</a:t>
            </a:r>
            <a:r>
              <a:rPr lang="en-GB" sz="1600" dirty="0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652301" name="Rectangle 13"/>
          <p:cNvSpPr>
            <a:spLocks noChangeArrowheads="1"/>
          </p:cNvSpPr>
          <p:nvPr/>
        </p:nvSpPr>
        <p:spPr bwMode="auto">
          <a:xfrm>
            <a:off x="5779426" y="5791201"/>
            <a:ext cx="28780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ETH integration </a:t>
            </a:r>
            <a:r>
              <a:rPr lang="en-GB" sz="1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  <a:r>
              <a:rPr lang="en-GB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at CERN</a:t>
            </a:r>
            <a:endParaRPr lang="en-GB" sz="1400" dirty="0"/>
          </a:p>
        </p:txBody>
      </p:sp>
      <p:sp>
        <p:nvSpPr>
          <p:cNvPr id="652302" name="Rectangle 14"/>
          <p:cNvSpPr>
            <a:spLocks noChangeArrowheads="1"/>
          </p:cNvSpPr>
          <p:nvPr/>
        </p:nvSpPr>
        <p:spPr bwMode="auto">
          <a:xfrm>
            <a:off x="4999037" y="6248400"/>
            <a:ext cx="5637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APD</a:t>
            </a:r>
          </a:p>
        </p:txBody>
      </p:sp>
      <p:pic>
        <p:nvPicPr>
          <p:cNvPr id="65230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9437" y="0"/>
            <a:ext cx="561149" cy="58448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5" name="Rectangle 1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7772400" cy="304800"/>
          </a:xfrm>
          <a:prstGeom prst="rect">
            <a:avLst/>
          </a:prstGeom>
          <a:solidFill>
            <a:srgbClr val="ECFF97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kern="0" dirty="0" smtClean="0">
                <a:solidFill>
                  <a:srgbClr val="3E30F2"/>
                </a:solidFill>
                <a:latin typeface="+mj-lt"/>
                <a:ea typeface="ＭＳ Ｐゴシック" pitchFamily="42" charset="-128"/>
                <a:cs typeface="ＭＳ Ｐゴシック" pitchFamily="42" charset="-128"/>
              </a:rPr>
              <a:t>CMS – the Electromagnetic Calorimeter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42" charset="-128"/>
              <a:cs typeface="ＭＳ Ｐゴシック" pitchFamily="42" charset="-128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5/30/08 Manno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Clark </a:t>
            </a:r>
            <a:fld id="{879A91E0-EE5D-4484-BFAC-DBD2131387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Helvetic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5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54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20182</TotalTime>
  <Words>2689</Words>
  <Application>Microsoft PowerPoint</Application>
  <PresentationFormat>Custom</PresentationFormat>
  <Paragraphs>616</Paragraphs>
  <Slides>34</Slides>
  <Notes>24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Contemporary Portrait</vt:lpstr>
      <vt:lpstr>CorelDRAW</vt:lpstr>
      <vt:lpstr>Slide 1</vt:lpstr>
      <vt:lpstr>The LHC and Swiss Participation</vt:lpstr>
      <vt:lpstr>Slide 3</vt:lpstr>
      <vt:lpstr>Slide 4</vt:lpstr>
      <vt:lpstr>Slide 5</vt:lpstr>
      <vt:lpstr>Slide 6</vt:lpstr>
      <vt:lpstr>Slide 7</vt:lpstr>
      <vt:lpstr>Slide 8</vt:lpstr>
      <vt:lpstr>CMS – the Electromagnetic Calorimeter</vt:lpstr>
      <vt:lpstr>CMS – Lowering magnets into the cavern</vt:lpstr>
      <vt:lpstr>CMS – ECAL Endcap Construction</vt:lpstr>
      <vt:lpstr>Slide 12</vt:lpstr>
      <vt:lpstr>Slide 13</vt:lpstr>
      <vt:lpstr>Slide 14</vt:lpstr>
      <vt:lpstr>Slide 15</vt:lpstr>
      <vt:lpstr>The LHC experiments – ATLAS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LHCb – TT large surface silicon tracker by UniZh</vt:lpstr>
      <vt:lpstr>LHCb – IT and TELLE-1 – EPFL</vt:lpstr>
      <vt:lpstr>Slide 30</vt:lpstr>
      <vt:lpstr>Slide 31</vt:lpstr>
      <vt:lpstr>Slide 32</vt:lpstr>
      <vt:lpstr> </vt:lpstr>
      <vt:lpstr>Slide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Plenary 2002</dc:title>
  <dc:creator>M. Tyndel</dc:creator>
  <cp:lastModifiedBy>Allan Clark</cp:lastModifiedBy>
  <cp:revision>549</cp:revision>
  <cp:lastPrinted>2008-05-26T11:21:49Z</cp:lastPrinted>
  <dcterms:created xsi:type="dcterms:W3CDTF">2008-05-30T06:50:27Z</dcterms:created>
  <dcterms:modified xsi:type="dcterms:W3CDTF">2008-05-30T07:18:00Z</dcterms:modified>
</cp:coreProperties>
</file>